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6" r:id="rId2"/>
    <p:sldId id="347" r:id="rId3"/>
    <p:sldId id="386" r:id="rId4"/>
    <p:sldId id="387" r:id="rId5"/>
    <p:sldId id="389" r:id="rId6"/>
    <p:sldId id="385" r:id="rId7"/>
    <p:sldId id="379" r:id="rId8"/>
    <p:sldId id="390" r:id="rId9"/>
    <p:sldId id="397" r:id="rId10"/>
    <p:sldId id="388" r:id="rId11"/>
    <p:sldId id="380" r:id="rId12"/>
    <p:sldId id="391" r:id="rId13"/>
    <p:sldId id="381" r:id="rId14"/>
    <p:sldId id="392" r:id="rId15"/>
    <p:sldId id="382" r:id="rId16"/>
    <p:sldId id="354" r:id="rId17"/>
    <p:sldId id="393" r:id="rId18"/>
    <p:sldId id="396" r:id="rId19"/>
    <p:sldId id="395" r:id="rId20"/>
    <p:sldId id="39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8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E75B1-A8BE-4319-AE41-53399243E731}" type="datetimeFigureOut">
              <a:rPr lang="en-US" smtClean="0"/>
              <a:t>3/16/2015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9BE91-40F5-4554-A23C-4F96159BC51D}" type="slidenum">
              <a:rPr lang="en-US" smtClean="0"/>
              <a:t>‹#›</a:t>
            </a:fld>
            <a:endParaRPr lang="en-US"/>
          </a:p>
        </p:txBody>
      </p:sp>
    </p:spTree>
    <p:extLst>
      <p:ext uri="{BB962C8B-B14F-4D97-AF65-F5344CB8AC3E}">
        <p14:creationId xmlns:p14="http://schemas.microsoft.com/office/powerpoint/2010/main" val="223195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F6774-DED9-442B-8A05-29B04E1220CF}" type="slidenum">
              <a:rPr lang="en-US" smtClean="0"/>
              <a:t>1</a:t>
            </a:fld>
            <a:endParaRPr lang="en-US" dirty="0"/>
          </a:p>
        </p:txBody>
      </p:sp>
    </p:spTree>
    <p:extLst>
      <p:ext uri="{BB962C8B-B14F-4D97-AF65-F5344CB8AC3E}">
        <p14:creationId xmlns:p14="http://schemas.microsoft.com/office/powerpoint/2010/main" val="95182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F6774-DED9-442B-8A05-29B04E1220CF}" type="slidenum">
              <a:rPr lang="en-US" smtClean="0"/>
              <a:t>2</a:t>
            </a:fld>
            <a:endParaRPr lang="en-US" dirty="0"/>
          </a:p>
        </p:txBody>
      </p:sp>
    </p:spTree>
    <p:extLst>
      <p:ext uri="{BB962C8B-B14F-4D97-AF65-F5344CB8AC3E}">
        <p14:creationId xmlns:p14="http://schemas.microsoft.com/office/powerpoint/2010/main" val="951827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8608E86-2BD6-4718-A989-F6281B3988BF}" type="slidenum">
              <a:rPr lang="en-US" smtClean="0"/>
              <a:pPr eaLnBrk="1" hangingPunct="1">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38A975-E210-42CB-B799-C0CD99A57173}" type="slidenum">
              <a:rPr lang="en-US" smtClean="0"/>
              <a:pPr eaLnBrk="1" hangingPunct="1">
                <a:defRPr/>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civic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icivics.org/"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mrggcivivcs.weebly.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rmAutofit/>
          </a:bodyPr>
          <a:lstStyle/>
          <a:p>
            <a:r>
              <a:rPr lang="en-US" sz="2400" b="1" u="sng" dirty="0"/>
              <a:t>In your Interactive Notebook:  </a:t>
            </a:r>
            <a:r>
              <a:rPr lang="en-US" sz="2400" dirty="0"/>
              <a:t>Unit 2 - Lesson </a:t>
            </a:r>
            <a:r>
              <a:rPr lang="en-US" sz="2400" dirty="0" smtClean="0"/>
              <a:t>10</a:t>
            </a:r>
            <a:r>
              <a:rPr lang="en-US" sz="3200" dirty="0"/>
              <a:t/>
            </a:r>
            <a:br>
              <a:rPr lang="en-US" sz="3200" dirty="0"/>
            </a:br>
            <a:r>
              <a:rPr lang="en-US" sz="2800" dirty="0"/>
              <a:t>Privacy &amp; Individual Rights: Amendments </a:t>
            </a:r>
            <a:r>
              <a:rPr lang="en-US" sz="2800" dirty="0" smtClean="0"/>
              <a:t>4,5,6, &amp; 14</a:t>
            </a:r>
            <a:endParaRPr lang="en-US" dirty="0"/>
          </a:p>
        </p:txBody>
      </p:sp>
      <p:sp>
        <p:nvSpPr>
          <p:cNvPr id="3" name="Content Placeholder 2"/>
          <p:cNvSpPr>
            <a:spLocks noGrp="1"/>
          </p:cNvSpPr>
          <p:nvPr>
            <p:ph sz="half" idx="1"/>
          </p:nvPr>
        </p:nvSpPr>
        <p:spPr>
          <a:xfrm>
            <a:off x="269659" y="1447800"/>
            <a:ext cx="4343400" cy="3733799"/>
          </a:xfrm>
        </p:spPr>
        <p:txBody>
          <a:bodyPr>
            <a:normAutofit fontScale="85000" lnSpcReduction="10000"/>
          </a:bodyPr>
          <a:lstStyle/>
          <a:p>
            <a:pPr marL="0" indent="0">
              <a:buNone/>
            </a:pPr>
            <a:r>
              <a:rPr lang="en-US" sz="2400" b="1" dirty="0" smtClean="0"/>
              <a:t>LESSON ESSENTIAL QUESTION:</a:t>
            </a:r>
          </a:p>
          <a:p>
            <a:pPr marL="0" indent="0">
              <a:buNone/>
            </a:pPr>
            <a:r>
              <a:rPr lang="en-US" sz="2000" i="1" dirty="0"/>
              <a:t>How have the courts upheld the due process of law for individuals accused of a crime</a:t>
            </a:r>
            <a:r>
              <a:rPr lang="en-US" sz="2000" i="1" dirty="0" smtClean="0"/>
              <a:t>?</a:t>
            </a:r>
          </a:p>
          <a:p>
            <a:pPr marL="0" indent="0">
              <a:buNone/>
            </a:pPr>
            <a:endParaRPr lang="en-US" sz="2400" b="1" dirty="0" smtClean="0"/>
          </a:p>
          <a:p>
            <a:pPr marL="0" indent="0">
              <a:buNone/>
            </a:pPr>
            <a:r>
              <a:rPr lang="en-US" sz="2400" b="1" dirty="0" smtClean="0">
                <a:solidFill>
                  <a:srgbClr val="0033CC"/>
                </a:solidFill>
              </a:rPr>
              <a:t>ESSENTIAL VOCABULARY for lesson:</a:t>
            </a:r>
          </a:p>
          <a:p>
            <a:pPr lvl="0"/>
            <a:r>
              <a:rPr lang="en-US" sz="1800" dirty="0" smtClean="0"/>
              <a:t>Due Process, self incrimination, warrant, probable cause, reasonable suspicion, double jeopardy, trial by jury, speedy trial, eminent domain</a:t>
            </a:r>
          </a:p>
          <a:p>
            <a:pPr lvl="0"/>
            <a:r>
              <a:rPr lang="en-US" sz="1800" dirty="0" smtClean="0"/>
              <a:t>4</a:t>
            </a:r>
            <a:r>
              <a:rPr lang="en-US" sz="1800" baseline="30000" dirty="0" smtClean="0"/>
              <a:t>th</a:t>
            </a:r>
            <a:r>
              <a:rPr lang="en-US" sz="1800" dirty="0" smtClean="0"/>
              <a:t> amendment, </a:t>
            </a:r>
            <a:r>
              <a:rPr lang="en-US" sz="1800" dirty="0" err="1" smtClean="0"/>
              <a:t>Mapp</a:t>
            </a:r>
            <a:r>
              <a:rPr lang="en-US" sz="1800" dirty="0" smtClean="0"/>
              <a:t> v Ohio, Exclusionary rule, New Jersey v TLO</a:t>
            </a:r>
          </a:p>
          <a:p>
            <a:pPr lvl="0"/>
            <a:r>
              <a:rPr lang="en-US" sz="1800" dirty="0" smtClean="0"/>
              <a:t>5</a:t>
            </a:r>
            <a:r>
              <a:rPr lang="en-US" sz="1800" baseline="30000" dirty="0" smtClean="0"/>
              <a:t>th</a:t>
            </a:r>
            <a:r>
              <a:rPr lang="en-US" sz="1800" dirty="0" smtClean="0"/>
              <a:t> amendment, Miranda v Arizona</a:t>
            </a:r>
          </a:p>
          <a:p>
            <a:pPr lvl="0"/>
            <a:r>
              <a:rPr lang="en-US" sz="1800" dirty="0" smtClean="0"/>
              <a:t>6</a:t>
            </a:r>
            <a:r>
              <a:rPr lang="en-US" sz="1800" baseline="30000" dirty="0" smtClean="0"/>
              <a:t>th</a:t>
            </a:r>
            <a:r>
              <a:rPr lang="en-US" sz="1800" dirty="0" smtClean="0"/>
              <a:t> amendment, Gideon v Wainwright</a:t>
            </a:r>
          </a:p>
          <a:p>
            <a:pPr lvl="0"/>
            <a:r>
              <a:rPr lang="en-US" sz="1800" dirty="0" smtClean="0"/>
              <a:t>14</a:t>
            </a:r>
            <a:r>
              <a:rPr lang="en-US" sz="1800" baseline="30000" dirty="0" smtClean="0"/>
              <a:t>th</a:t>
            </a:r>
            <a:r>
              <a:rPr lang="en-US" sz="1800" dirty="0" smtClean="0"/>
              <a:t> amendment, equal protection clause</a:t>
            </a:r>
          </a:p>
          <a:p>
            <a:pPr lvl="0"/>
            <a:endParaRPr lang="en-US" sz="1800" dirty="0"/>
          </a:p>
        </p:txBody>
      </p:sp>
      <p:sp>
        <p:nvSpPr>
          <p:cNvPr id="4" name="Content Placeholder 3"/>
          <p:cNvSpPr>
            <a:spLocks noGrp="1"/>
          </p:cNvSpPr>
          <p:nvPr>
            <p:ph sz="half" idx="2"/>
          </p:nvPr>
        </p:nvSpPr>
        <p:spPr>
          <a:xfrm>
            <a:off x="4724400" y="1447800"/>
            <a:ext cx="4267200" cy="3657601"/>
          </a:xfrm>
        </p:spPr>
        <p:txBody>
          <a:bodyPr>
            <a:normAutofit fontScale="85000" lnSpcReduction="10000"/>
          </a:bodyPr>
          <a:lstStyle/>
          <a:p>
            <a:pPr marL="0" indent="0">
              <a:buNone/>
            </a:pPr>
            <a:r>
              <a:rPr lang="en-US" b="1" dirty="0" smtClean="0">
                <a:solidFill>
                  <a:srgbClr val="FF0000"/>
                </a:solidFill>
              </a:rPr>
              <a:t>Warm Up (In google doc</a:t>
            </a:r>
            <a:r>
              <a:rPr lang="en-US" b="1" dirty="0" smtClean="0">
                <a:solidFill>
                  <a:srgbClr val="FF0000"/>
                </a:solidFill>
              </a:rPr>
              <a:t>):</a:t>
            </a:r>
          </a:p>
          <a:p>
            <a:r>
              <a:rPr lang="en-US" b="1" dirty="0" smtClean="0">
                <a:solidFill>
                  <a:srgbClr val="FF0000"/>
                </a:solidFill>
              </a:rPr>
              <a:t>Police are not allowed to search anyone at any time for any reason.  Why not? Doesn’t this make it easier for criminals to get away?</a:t>
            </a:r>
            <a:endParaRPr lang="en-US" b="1" dirty="0" smtClean="0">
              <a:solidFill>
                <a:srgbClr val="FF0000"/>
              </a:solidFill>
            </a:endParaRPr>
          </a:p>
          <a:p>
            <a:pPr marL="914400" lvl="1" indent="-514350">
              <a:buFont typeface="+mj-lt"/>
              <a:buAutoNum type="arabicPeriod"/>
            </a:pPr>
            <a:endParaRPr lang="en-US" sz="4500" dirty="0" smtClean="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8027" y="5267325"/>
            <a:ext cx="2275373" cy="161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5278742"/>
            <a:ext cx="1998754"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100" y="5267325"/>
            <a:ext cx="226397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3950" y="5278743"/>
            <a:ext cx="2536627" cy="159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68994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Due Process: </a:t>
            </a:r>
            <a:r>
              <a:rPr lang="en-US" altLang="en-US" smtClean="0">
                <a:solidFill>
                  <a:srgbClr val="FF0000"/>
                </a:solidFill>
              </a:rPr>
              <a:t>Exclusionary Rule</a:t>
            </a:r>
          </a:p>
        </p:txBody>
      </p:sp>
      <p:sp>
        <p:nvSpPr>
          <p:cNvPr id="3" name="Content Placeholder 2"/>
          <p:cNvSpPr>
            <a:spLocks noGrp="1"/>
          </p:cNvSpPr>
          <p:nvPr>
            <p:ph idx="1"/>
          </p:nvPr>
        </p:nvSpPr>
        <p:spPr>
          <a:xfrm>
            <a:off x="457200" y="1600200"/>
            <a:ext cx="8458200" cy="4525963"/>
          </a:xfrm>
        </p:spPr>
        <p:txBody>
          <a:bodyPr/>
          <a:lstStyle/>
          <a:p>
            <a:pPr>
              <a:defRPr/>
            </a:pPr>
            <a:r>
              <a:rPr lang="en-US" dirty="0" smtClean="0">
                <a:solidFill>
                  <a:srgbClr val="FF0000"/>
                </a:solidFill>
              </a:rPr>
              <a:t>Government cannot use evidence if the evidence was obtained </a:t>
            </a:r>
            <a:r>
              <a:rPr lang="en-US" dirty="0" smtClean="0">
                <a:solidFill>
                  <a:srgbClr val="FF0000"/>
                </a:solidFill>
              </a:rPr>
              <a:t>illegally</a:t>
            </a:r>
          </a:p>
          <a:p>
            <a:pPr lvl="1">
              <a:defRPr/>
            </a:pPr>
            <a:r>
              <a:rPr lang="en-US" dirty="0" err="1" smtClean="0">
                <a:solidFill>
                  <a:srgbClr val="FF0000"/>
                </a:solidFill>
              </a:rPr>
              <a:t>Mapp</a:t>
            </a:r>
            <a:r>
              <a:rPr lang="en-US" dirty="0" smtClean="0">
                <a:solidFill>
                  <a:srgbClr val="FF0000"/>
                </a:solidFill>
              </a:rPr>
              <a:t> v. Ohio</a:t>
            </a:r>
            <a:endParaRPr lang="en-US" dirty="0" smtClean="0">
              <a:solidFill>
                <a:srgbClr val="FF0000"/>
              </a:solidFill>
            </a:endParaRPr>
          </a:p>
          <a:p>
            <a:pPr lvl="1">
              <a:defRPr/>
            </a:pPr>
            <a:endParaRPr lang="en-US" dirty="0" smtClean="0"/>
          </a:p>
          <a:p>
            <a:pPr lvl="1">
              <a:defRPr/>
            </a:pPr>
            <a:r>
              <a:rPr lang="en-US" dirty="0" smtClean="0"/>
              <a:t>illegal searches make evidence “</a:t>
            </a:r>
            <a:r>
              <a:rPr lang="en-US" dirty="0" err="1" smtClean="0"/>
              <a:t>inadmissable</a:t>
            </a:r>
            <a:r>
              <a:rPr lang="en-US" dirty="0" smtClean="0"/>
              <a:t>” </a:t>
            </a:r>
          </a:p>
          <a:p>
            <a:pPr lvl="2">
              <a:defRPr/>
            </a:pPr>
            <a:r>
              <a:rPr lang="en-US" dirty="0" smtClean="0"/>
              <a:t>That means it cannot be used in court</a:t>
            </a:r>
            <a:endParaRPr lang="en-US" dirty="0"/>
          </a:p>
          <a:p>
            <a:pPr marL="457200" lvl="1" indent="0">
              <a:buFontTx/>
              <a:buNone/>
              <a:defRPr/>
            </a:pPr>
            <a:endParaRPr lang="en-US" dirty="0"/>
          </a:p>
        </p:txBody>
      </p:sp>
    </p:spTree>
    <p:extLst>
      <p:ext uri="{BB962C8B-B14F-4D97-AF65-F5344CB8AC3E}">
        <p14:creationId xmlns:p14="http://schemas.microsoft.com/office/powerpoint/2010/main" val="79865493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idx="4294967295"/>
          </p:nvPr>
        </p:nvSpPr>
        <p:spPr/>
        <p:txBody>
          <a:bodyPr/>
          <a:lstStyle/>
          <a:p>
            <a:pPr eaLnBrk="1" hangingPunct="1">
              <a:defRPr/>
            </a:pPr>
            <a:r>
              <a:rPr lang="en-US" dirty="0" smtClean="0">
                <a:solidFill>
                  <a:srgbClr val="FF0000"/>
                </a:solidFill>
              </a:rPr>
              <a:t>5</a:t>
            </a:r>
            <a:r>
              <a:rPr lang="en-US" baseline="30000" dirty="0" smtClean="0">
                <a:solidFill>
                  <a:srgbClr val="FF0000"/>
                </a:solidFill>
              </a:rPr>
              <a:t>th</a:t>
            </a:r>
            <a:r>
              <a:rPr lang="en-US" dirty="0" smtClean="0">
                <a:solidFill>
                  <a:srgbClr val="FF0000"/>
                </a:solidFill>
              </a:rPr>
              <a:t> Amendment</a:t>
            </a:r>
          </a:p>
        </p:txBody>
      </p:sp>
      <p:sp>
        <p:nvSpPr>
          <p:cNvPr id="97283" name="Rectangle 3"/>
          <p:cNvSpPr>
            <a:spLocks noGrp="1" noChangeArrowheads="1"/>
          </p:cNvSpPr>
          <p:nvPr>
            <p:ph type="body" idx="4294967295"/>
          </p:nvPr>
        </p:nvSpPr>
        <p:spPr/>
        <p:txBody>
          <a:bodyPr>
            <a:normAutofit/>
          </a:bodyPr>
          <a:lstStyle/>
          <a:p>
            <a:pPr eaLnBrk="1" hangingPunct="1">
              <a:defRPr/>
            </a:pPr>
            <a:r>
              <a:rPr lang="en-US" dirty="0" smtClean="0">
                <a:solidFill>
                  <a:srgbClr val="FF0000"/>
                </a:solidFill>
              </a:rPr>
              <a:t>Can</a:t>
            </a:r>
            <a:r>
              <a:rPr lang="en-US" dirty="0" smtClean="0">
                <a:solidFill>
                  <a:srgbClr val="FF0000"/>
                </a:solidFill>
                <a:ea typeface="ＭＳ Ｐゴシック" charset="-128"/>
              </a:rPr>
              <a:t>’</a:t>
            </a:r>
            <a:r>
              <a:rPr lang="en-US" altLang="ja-JP" dirty="0" smtClean="0">
                <a:solidFill>
                  <a:srgbClr val="FF0000"/>
                </a:solidFill>
                <a:ea typeface="ＭＳ Ｐゴシック" charset="-128"/>
              </a:rPr>
              <a:t>t force you to testify against </a:t>
            </a:r>
            <a:r>
              <a:rPr lang="en-US" altLang="ja-JP" dirty="0" smtClean="0">
                <a:solidFill>
                  <a:srgbClr val="FF0000"/>
                </a:solidFill>
                <a:ea typeface="ＭＳ Ｐゴシック" charset="-128"/>
              </a:rPr>
              <a:t>yourself</a:t>
            </a:r>
          </a:p>
          <a:p>
            <a:pPr lvl="1">
              <a:defRPr/>
            </a:pPr>
            <a:r>
              <a:rPr lang="en-US" altLang="ja-JP" dirty="0" smtClean="0">
                <a:solidFill>
                  <a:srgbClr val="FF0000"/>
                </a:solidFill>
                <a:ea typeface="ＭＳ Ｐゴシック" charset="-128"/>
              </a:rPr>
              <a:t>Miranda v. Arizona</a:t>
            </a:r>
            <a:endParaRPr lang="en-US" altLang="ja-JP" dirty="0" smtClean="0">
              <a:solidFill>
                <a:srgbClr val="FF0000"/>
              </a:solidFill>
              <a:ea typeface="ＭＳ Ｐゴシック" charset="-128"/>
            </a:endParaRPr>
          </a:p>
          <a:p>
            <a:pPr eaLnBrk="1" hangingPunct="1">
              <a:defRPr/>
            </a:pPr>
            <a:r>
              <a:rPr lang="en-US" dirty="0" smtClean="0">
                <a:solidFill>
                  <a:srgbClr val="FF0000"/>
                </a:solidFill>
              </a:rPr>
              <a:t>No Double Jeopardy</a:t>
            </a:r>
            <a:r>
              <a:rPr lang="en-US" dirty="0" smtClean="0"/>
              <a:t>-Can</a:t>
            </a:r>
            <a:r>
              <a:rPr lang="ja-JP" altLang="en-US" dirty="0" smtClean="0">
                <a:ea typeface="ＭＳ Ｐゴシック" charset="-128"/>
              </a:rPr>
              <a:t>’</a:t>
            </a:r>
            <a:r>
              <a:rPr lang="en-US" altLang="ja-JP" dirty="0" smtClean="0">
                <a:ea typeface="ＭＳ Ｐゴシック" charset="-128"/>
              </a:rPr>
              <a:t>t try you twice for the same offense </a:t>
            </a:r>
          </a:p>
          <a:p>
            <a:pPr eaLnBrk="1" hangingPunct="1">
              <a:defRPr/>
            </a:pPr>
            <a:r>
              <a:rPr lang="en-US" dirty="0" smtClean="0"/>
              <a:t>Must receive </a:t>
            </a:r>
            <a:r>
              <a:rPr lang="en-US" dirty="0" smtClean="0">
                <a:solidFill>
                  <a:srgbClr val="FF0000"/>
                </a:solidFill>
              </a:rPr>
              <a:t>due process—everyone gets the same </a:t>
            </a:r>
            <a:r>
              <a:rPr lang="en-US" dirty="0" smtClean="0">
                <a:solidFill>
                  <a:srgbClr val="FF0000"/>
                </a:solidFill>
              </a:rPr>
              <a:t>treatment</a:t>
            </a:r>
            <a:endParaRPr lang="en-US" dirty="0">
              <a:solidFill>
                <a:srgbClr val="FF0000"/>
              </a:solidFill>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120" y="4405543"/>
            <a:ext cx="2660880" cy="24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5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wipe(down)">
                                      <p:cBhvr>
                                        <p:cTn id="7" dur="580">
                                          <p:stCondLst>
                                            <p:cond delay="0"/>
                                          </p:stCondLst>
                                        </p:cTn>
                                        <p:tgtEl>
                                          <p:spTgt spid="97283">
                                            <p:txEl>
                                              <p:pRg st="1" end="1"/>
                                            </p:txEl>
                                          </p:spTgt>
                                        </p:tgtEl>
                                      </p:cBhvr>
                                    </p:animEffect>
                                    <p:anim calcmode="lin" valueType="num">
                                      <p:cBhvr>
                                        <p:cTn id="8" dur="1822" tmFilter="0,0; 0.14,0.36; 0.43,0.73; 0.71,0.91; 1.0,1.0">
                                          <p:stCondLst>
                                            <p:cond delay="0"/>
                                          </p:stCondLst>
                                        </p:cTn>
                                        <p:tgtEl>
                                          <p:spTgt spid="9728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728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728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728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728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7283">
                                            <p:txEl>
                                              <p:pRg st="1" end="1"/>
                                            </p:txEl>
                                          </p:spTgt>
                                        </p:tgtEl>
                                      </p:cBhvr>
                                      <p:to x="100000" y="60000"/>
                                    </p:animScale>
                                    <p:animScale>
                                      <p:cBhvr>
                                        <p:cTn id="14" dur="166" decel="50000">
                                          <p:stCondLst>
                                            <p:cond delay="676"/>
                                          </p:stCondLst>
                                        </p:cTn>
                                        <p:tgtEl>
                                          <p:spTgt spid="97283">
                                            <p:txEl>
                                              <p:pRg st="1" end="1"/>
                                            </p:txEl>
                                          </p:spTgt>
                                        </p:tgtEl>
                                      </p:cBhvr>
                                      <p:to x="100000" y="100000"/>
                                    </p:animScale>
                                    <p:animScale>
                                      <p:cBhvr>
                                        <p:cTn id="15" dur="26">
                                          <p:stCondLst>
                                            <p:cond delay="1312"/>
                                          </p:stCondLst>
                                        </p:cTn>
                                        <p:tgtEl>
                                          <p:spTgt spid="97283">
                                            <p:txEl>
                                              <p:pRg st="1" end="1"/>
                                            </p:txEl>
                                          </p:spTgt>
                                        </p:tgtEl>
                                      </p:cBhvr>
                                      <p:to x="100000" y="80000"/>
                                    </p:animScale>
                                    <p:animScale>
                                      <p:cBhvr>
                                        <p:cTn id="16" dur="166" decel="50000">
                                          <p:stCondLst>
                                            <p:cond delay="1338"/>
                                          </p:stCondLst>
                                        </p:cTn>
                                        <p:tgtEl>
                                          <p:spTgt spid="97283">
                                            <p:txEl>
                                              <p:pRg st="1" end="1"/>
                                            </p:txEl>
                                          </p:spTgt>
                                        </p:tgtEl>
                                      </p:cBhvr>
                                      <p:to x="100000" y="100000"/>
                                    </p:animScale>
                                    <p:animScale>
                                      <p:cBhvr>
                                        <p:cTn id="17" dur="26">
                                          <p:stCondLst>
                                            <p:cond delay="1642"/>
                                          </p:stCondLst>
                                        </p:cTn>
                                        <p:tgtEl>
                                          <p:spTgt spid="97283">
                                            <p:txEl>
                                              <p:pRg st="1" end="1"/>
                                            </p:txEl>
                                          </p:spTgt>
                                        </p:tgtEl>
                                      </p:cBhvr>
                                      <p:to x="100000" y="90000"/>
                                    </p:animScale>
                                    <p:animScale>
                                      <p:cBhvr>
                                        <p:cTn id="18" dur="166" decel="50000">
                                          <p:stCondLst>
                                            <p:cond delay="1668"/>
                                          </p:stCondLst>
                                        </p:cTn>
                                        <p:tgtEl>
                                          <p:spTgt spid="97283">
                                            <p:txEl>
                                              <p:pRg st="1" end="1"/>
                                            </p:txEl>
                                          </p:spTgt>
                                        </p:tgtEl>
                                      </p:cBhvr>
                                      <p:to x="100000" y="100000"/>
                                    </p:animScale>
                                    <p:animScale>
                                      <p:cBhvr>
                                        <p:cTn id="19" dur="26">
                                          <p:stCondLst>
                                            <p:cond delay="1808"/>
                                          </p:stCondLst>
                                        </p:cTn>
                                        <p:tgtEl>
                                          <p:spTgt spid="97283">
                                            <p:txEl>
                                              <p:pRg st="1" end="1"/>
                                            </p:txEl>
                                          </p:spTgt>
                                        </p:tgtEl>
                                      </p:cBhvr>
                                      <p:to x="100000" y="95000"/>
                                    </p:animScale>
                                    <p:animScale>
                                      <p:cBhvr>
                                        <p:cTn id="20" dur="166" decel="50000">
                                          <p:stCondLst>
                                            <p:cond delay="1834"/>
                                          </p:stCondLst>
                                        </p:cTn>
                                        <p:tgtEl>
                                          <p:spTgt spid="9728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7283">
                                            <p:txEl>
                                              <p:pRg st="2" end="2"/>
                                            </p:txEl>
                                          </p:spTgt>
                                        </p:tgtEl>
                                        <p:attrNameLst>
                                          <p:attrName>style.visibility</p:attrName>
                                        </p:attrNameLst>
                                      </p:cBhvr>
                                      <p:to>
                                        <p:strVal val="visible"/>
                                      </p:to>
                                    </p:set>
                                    <p:animEffect transition="in" filter="fade">
                                      <p:cBhvr>
                                        <p:cTn id="25" dur="1000"/>
                                        <p:tgtEl>
                                          <p:spTgt spid="97283">
                                            <p:txEl>
                                              <p:pRg st="2" end="2"/>
                                            </p:txEl>
                                          </p:spTgt>
                                        </p:tgtEl>
                                      </p:cBhvr>
                                    </p:animEffect>
                                    <p:anim calcmode="lin" valueType="num">
                                      <p:cBhvr>
                                        <p:cTn id="26" dur="10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72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7283">
                                            <p:txEl>
                                              <p:pRg st="3" end="3"/>
                                            </p:txEl>
                                          </p:spTgt>
                                        </p:tgtEl>
                                        <p:attrNameLst>
                                          <p:attrName>style.visibility</p:attrName>
                                        </p:attrNameLst>
                                      </p:cBhvr>
                                      <p:to>
                                        <p:strVal val="visible"/>
                                      </p:to>
                                    </p:set>
                                    <p:animEffect transition="in" filter="fade">
                                      <p:cBhvr>
                                        <p:cTn id="32" dur="1000"/>
                                        <p:tgtEl>
                                          <p:spTgt spid="97283">
                                            <p:txEl>
                                              <p:pRg st="3" end="3"/>
                                            </p:txEl>
                                          </p:spTgt>
                                        </p:tgtEl>
                                      </p:cBhvr>
                                    </p:animEffect>
                                    <p:anim calcmode="lin" valueType="num">
                                      <p:cBhvr>
                                        <p:cTn id="33" dur="10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72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the 5</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lstStyle/>
          <a:p>
            <a:r>
              <a:rPr lang="en-US" dirty="0" smtClean="0">
                <a:solidFill>
                  <a:srgbClr val="FF0000"/>
                </a:solidFill>
              </a:rPr>
              <a:t>EMINENT DOMAIN</a:t>
            </a:r>
          </a:p>
          <a:p>
            <a:pPr lvl="1"/>
            <a:r>
              <a:rPr lang="en-US" dirty="0" smtClean="0"/>
              <a:t>Government cannot take private property for public use without fair compensation</a:t>
            </a:r>
          </a:p>
          <a:p>
            <a:pPr lvl="1"/>
            <a:r>
              <a:rPr lang="en-US" dirty="0" smtClean="0"/>
              <a:t>EXAMPLE:</a:t>
            </a:r>
          </a:p>
          <a:p>
            <a:pPr lvl="2"/>
            <a:r>
              <a:rPr lang="en-US" dirty="0" smtClean="0"/>
              <a:t>A new highway is being planned and will cut through a neighborhood</a:t>
            </a:r>
          </a:p>
          <a:p>
            <a:pPr lvl="2"/>
            <a:r>
              <a:rPr lang="en-US" dirty="0" smtClean="0"/>
              <a:t>Government has to pay the home owners for their homes and property before taking their land</a:t>
            </a:r>
            <a:endParaRPr lang="en-US" dirty="0"/>
          </a:p>
        </p:txBody>
      </p:sp>
    </p:spTree>
    <p:extLst>
      <p:ext uri="{BB962C8B-B14F-4D97-AF65-F5344CB8AC3E}">
        <p14:creationId xmlns:p14="http://schemas.microsoft.com/office/powerpoint/2010/main" val="449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idx="4294967295"/>
          </p:nvPr>
        </p:nvSpPr>
        <p:spPr/>
        <p:txBody>
          <a:bodyPr/>
          <a:lstStyle/>
          <a:p>
            <a:pPr eaLnBrk="1" hangingPunct="1">
              <a:defRPr/>
            </a:pPr>
            <a:r>
              <a:rPr lang="en-US" dirty="0" smtClean="0">
                <a:solidFill>
                  <a:srgbClr val="FF0000"/>
                </a:solidFill>
              </a:rPr>
              <a:t>6</a:t>
            </a:r>
            <a:r>
              <a:rPr lang="en-US" baseline="30000" dirty="0" smtClean="0">
                <a:solidFill>
                  <a:srgbClr val="FF0000"/>
                </a:solidFill>
              </a:rPr>
              <a:t>th</a:t>
            </a:r>
            <a:r>
              <a:rPr lang="en-US" dirty="0" smtClean="0">
                <a:solidFill>
                  <a:srgbClr val="FF0000"/>
                </a:solidFill>
              </a:rPr>
              <a:t> Amendment</a:t>
            </a:r>
          </a:p>
        </p:txBody>
      </p:sp>
      <p:sp>
        <p:nvSpPr>
          <p:cNvPr id="98307" name="Rectangle 3"/>
          <p:cNvSpPr>
            <a:spLocks noGrp="1" noChangeArrowheads="1"/>
          </p:cNvSpPr>
          <p:nvPr>
            <p:ph type="body" idx="4294967295"/>
          </p:nvPr>
        </p:nvSpPr>
        <p:spPr/>
        <p:txBody>
          <a:bodyPr/>
          <a:lstStyle/>
          <a:p>
            <a:pPr eaLnBrk="1" hangingPunct="1">
              <a:defRPr/>
            </a:pPr>
            <a:r>
              <a:rPr lang="en-US" dirty="0" smtClean="0"/>
              <a:t>Right to a </a:t>
            </a:r>
            <a:r>
              <a:rPr lang="en-US" dirty="0" smtClean="0">
                <a:solidFill>
                  <a:srgbClr val="FF0000"/>
                </a:solidFill>
              </a:rPr>
              <a:t>speedy trial</a:t>
            </a:r>
          </a:p>
          <a:p>
            <a:pPr eaLnBrk="1" hangingPunct="1">
              <a:defRPr/>
            </a:pPr>
            <a:r>
              <a:rPr lang="en-US" dirty="0" smtClean="0">
                <a:solidFill>
                  <a:srgbClr val="FF0000"/>
                </a:solidFill>
              </a:rPr>
              <a:t>Right to be told about what you are being charged with (</a:t>
            </a:r>
            <a:r>
              <a:rPr lang="en-US" b="1" u="sng" dirty="0" smtClean="0">
                <a:solidFill>
                  <a:srgbClr val="FF0000"/>
                </a:solidFill>
              </a:rPr>
              <a:t>HABEAS CORPUS</a:t>
            </a:r>
            <a:r>
              <a:rPr lang="en-US" dirty="0" smtClean="0">
                <a:solidFill>
                  <a:srgbClr val="FF0000"/>
                </a:solidFill>
              </a:rPr>
              <a:t>)</a:t>
            </a:r>
          </a:p>
          <a:p>
            <a:pPr eaLnBrk="1" hangingPunct="1">
              <a:defRPr/>
            </a:pPr>
            <a:r>
              <a:rPr lang="en-US" dirty="0" smtClean="0"/>
              <a:t>Right to confront witnesses</a:t>
            </a:r>
          </a:p>
          <a:p>
            <a:pPr eaLnBrk="1" hangingPunct="1">
              <a:defRPr/>
            </a:pPr>
            <a:r>
              <a:rPr lang="en-US" dirty="0" smtClean="0"/>
              <a:t>Right to present your own witnesses</a:t>
            </a:r>
          </a:p>
          <a:p>
            <a:pPr eaLnBrk="1" hangingPunct="1">
              <a:defRPr/>
            </a:pPr>
            <a:r>
              <a:rPr lang="en-US" dirty="0" smtClean="0">
                <a:solidFill>
                  <a:srgbClr val="FF0000"/>
                </a:solidFill>
              </a:rPr>
              <a:t>Trial by impartial jury</a:t>
            </a:r>
          </a:p>
          <a:p>
            <a:pPr eaLnBrk="1" hangingPunct="1">
              <a:defRPr/>
            </a:pPr>
            <a:r>
              <a:rPr lang="en-US" dirty="0" smtClean="0">
                <a:solidFill>
                  <a:srgbClr val="FF0000"/>
                </a:solidFill>
              </a:rPr>
              <a:t>Right </a:t>
            </a:r>
            <a:r>
              <a:rPr lang="en-US" dirty="0" smtClean="0">
                <a:solidFill>
                  <a:srgbClr val="FF0000"/>
                </a:solidFill>
              </a:rPr>
              <a:t>to a </a:t>
            </a:r>
            <a:r>
              <a:rPr lang="en-US" dirty="0" smtClean="0">
                <a:solidFill>
                  <a:srgbClr val="FF0000"/>
                </a:solidFill>
              </a:rPr>
              <a:t>lawyer</a:t>
            </a:r>
          </a:p>
          <a:p>
            <a:pPr lvl="1">
              <a:defRPr/>
            </a:pPr>
            <a:r>
              <a:rPr lang="en-US" b="1" u="sng" dirty="0" smtClean="0">
                <a:solidFill>
                  <a:srgbClr val="FF0000"/>
                </a:solidFill>
              </a:rPr>
              <a:t>Gideon v. Wainwright</a:t>
            </a:r>
            <a:endParaRPr lang="en-US" b="1" u="sng" dirty="0" smtClean="0">
              <a:solidFill>
                <a:srgbClr val="FF0000"/>
              </a:solidFill>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394447"/>
            <a:ext cx="25146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0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1000"/>
                                        <p:tgtEl>
                                          <p:spTgt spid="98307">
                                            <p:txEl>
                                              <p:pRg st="1" end="1"/>
                                            </p:txEl>
                                          </p:spTgt>
                                        </p:tgtEl>
                                      </p:cBhvr>
                                    </p:animEffect>
                                    <p:anim calcmode="lin" valueType="num">
                                      <p:cBhvr>
                                        <p:cTn id="8"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83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307">
                                            <p:txEl>
                                              <p:pRg st="2" end="2"/>
                                            </p:txEl>
                                          </p:spTgt>
                                        </p:tgtEl>
                                        <p:attrNameLst>
                                          <p:attrName>style.visibility</p:attrName>
                                        </p:attrNameLst>
                                      </p:cBhvr>
                                      <p:to>
                                        <p:strVal val="visible"/>
                                      </p:to>
                                    </p:set>
                                    <p:animEffect transition="in" filter="fade">
                                      <p:cBhvr>
                                        <p:cTn id="14" dur="1000"/>
                                        <p:tgtEl>
                                          <p:spTgt spid="98307">
                                            <p:txEl>
                                              <p:pRg st="2" end="2"/>
                                            </p:txEl>
                                          </p:spTgt>
                                        </p:tgtEl>
                                      </p:cBhvr>
                                    </p:animEffect>
                                    <p:anim calcmode="lin" valueType="num">
                                      <p:cBhvr>
                                        <p:cTn id="15"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830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animEffect transition="in" filter="fade">
                                      <p:cBhvr>
                                        <p:cTn id="19" dur="1000"/>
                                        <p:tgtEl>
                                          <p:spTgt spid="98307">
                                            <p:txEl>
                                              <p:pRg st="3" end="3"/>
                                            </p:txEl>
                                          </p:spTgt>
                                        </p:tgtEl>
                                      </p:cBhvr>
                                    </p:animEffect>
                                    <p:anim calcmode="lin" valueType="num">
                                      <p:cBhvr>
                                        <p:cTn id="20"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83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8307">
                                            <p:txEl>
                                              <p:pRg st="4" end="4"/>
                                            </p:txEl>
                                          </p:spTgt>
                                        </p:tgtEl>
                                        <p:attrNameLst>
                                          <p:attrName>style.visibility</p:attrName>
                                        </p:attrNameLst>
                                      </p:cBhvr>
                                      <p:to>
                                        <p:strVal val="visible"/>
                                      </p:to>
                                    </p:set>
                                    <p:animEffect transition="in" filter="barn(inVertical)">
                                      <p:cBhvr>
                                        <p:cTn id="26" dur="500"/>
                                        <p:tgtEl>
                                          <p:spTgt spid="9830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8307">
                                            <p:txEl>
                                              <p:pRg st="5" end="5"/>
                                            </p:txEl>
                                          </p:spTgt>
                                        </p:tgtEl>
                                        <p:attrNameLst>
                                          <p:attrName>style.visibility</p:attrName>
                                        </p:attrNameLst>
                                      </p:cBhvr>
                                      <p:to>
                                        <p:strVal val="visible"/>
                                      </p:to>
                                    </p:set>
                                    <p:animEffect transition="in" filter="barn(inVertical)">
                                      <p:cBhvr>
                                        <p:cTn id="31" dur="500"/>
                                        <p:tgtEl>
                                          <p:spTgt spid="9830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98307">
                                            <p:txEl>
                                              <p:pRg st="6" end="6"/>
                                            </p:txEl>
                                          </p:spTgt>
                                        </p:tgtEl>
                                        <p:attrNameLst>
                                          <p:attrName>style.visibility</p:attrName>
                                        </p:attrNameLst>
                                      </p:cBhvr>
                                      <p:to>
                                        <p:strVal val="visible"/>
                                      </p:to>
                                    </p:set>
                                    <p:animEffect transition="in" filter="wipe(down)">
                                      <p:cBhvr>
                                        <p:cTn id="36" dur="580">
                                          <p:stCondLst>
                                            <p:cond delay="0"/>
                                          </p:stCondLst>
                                        </p:cTn>
                                        <p:tgtEl>
                                          <p:spTgt spid="98307">
                                            <p:txEl>
                                              <p:pRg st="6" end="6"/>
                                            </p:txEl>
                                          </p:spTgt>
                                        </p:tgtEl>
                                      </p:cBhvr>
                                    </p:animEffect>
                                    <p:anim calcmode="lin" valueType="num">
                                      <p:cBhvr>
                                        <p:cTn id="37" dur="1822" tmFilter="0,0; 0.14,0.36; 0.43,0.73; 0.71,0.91; 1.0,1.0">
                                          <p:stCondLst>
                                            <p:cond delay="0"/>
                                          </p:stCondLst>
                                        </p:cTn>
                                        <p:tgtEl>
                                          <p:spTgt spid="98307">
                                            <p:txEl>
                                              <p:pRg st="6" end="6"/>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8307">
                                            <p:txEl>
                                              <p:pRg st="6" end="6"/>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8307">
                                            <p:txEl>
                                              <p:pRg st="6" end="6"/>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8307">
                                            <p:txEl>
                                              <p:pRg st="6" end="6"/>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8307">
                                            <p:txEl>
                                              <p:pRg st="6" end="6"/>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98307">
                                            <p:txEl>
                                              <p:pRg st="6" end="6"/>
                                            </p:txEl>
                                          </p:spTgt>
                                        </p:tgtEl>
                                      </p:cBhvr>
                                      <p:to x="100000" y="60000"/>
                                    </p:animScale>
                                    <p:animScale>
                                      <p:cBhvr>
                                        <p:cTn id="43" dur="166" decel="50000">
                                          <p:stCondLst>
                                            <p:cond delay="676"/>
                                          </p:stCondLst>
                                        </p:cTn>
                                        <p:tgtEl>
                                          <p:spTgt spid="98307">
                                            <p:txEl>
                                              <p:pRg st="6" end="6"/>
                                            </p:txEl>
                                          </p:spTgt>
                                        </p:tgtEl>
                                      </p:cBhvr>
                                      <p:to x="100000" y="100000"/>
                                    </p:animScale>
                                    <p:animScale>
                                      <p:cBhvr>
                                        <p:cTn id="44" dur="26">
                                          <p:stCondLst>
                                            <p:cond delay="1312"/>
                                          </p:stCondLst>
                                        </p:cTn>
                                        <p:tgtEl>
                                          <p:spTgt spid="98307">
                                            <p:txEl>
                                              <p:pRg st="6" end="6"/>
                                            </p:txEl>
                                          </p:spTgt>
                                        </p:tgtEl>
                                      </p:cBhvr>
                                      <p:to x="100000" y="80000"/>
                                    </p:animScale>
                                    <p:animScale>
                                      <p:cBhvr>
                                        <p:cTn id="45" dur="166" decel="50000">
                                          <p:stCondLst>
                                            <p:cond delay="1338"/>
                                          </p:stCondLst>
                                        </p:cTn>
                                        <p:tgtEl>
                                          <p:spTgt spid="98307">
                                            <p:txEl>
                                              <p:pRg st="6" end="6"/>
                                            </p:txEl>
                                          </p:spTgt>
                                        </p:tgtEl>
                                      </p:cBhvr>
                                      <p:to x="100000" y="100000"/>
                                    </p:animScale>
                                    <p:animScale>
                                      <p:cBhvr>
                                        <p:cTn id="46" dur="26">
                                          <p:stCondLst>
                                            <p:cond delay="1642"/>
                                          </p:stCondLst>
                                        </p:cTn>
                                        <p:tgtEl>
                                          <p:spTgt spid="98307">
                                            <p:txEl>
                                              <p:pRg st="6" end="6"/>
                                            </p:txEl>
                                          </p:spTgt>
                                        </p:tgtEl>
                                      </p:cBhvr>
                                      <p:to x="100000" y="90000"/>
                                    </p:animScale>
                                    <p:animScale>
                                      <p:cBhvr>
                                        <p:cTn id="47" dur="166" decel="50000">
                                          <p:stCondLst>
                                            <p:cond delay="1668"/>
                                          </p:stCondLst>
                                        </p:cTn>
                                        <p:tgtEl>
                                          <p:spTgt spid="98307">
                                            <p:txEl>
                                              <p:pRg st="6" end="6"/>
                                            </p:txEl>
                                          </p:spTgt>
                                        </p:tgtEl>
                                      </p:cBhvr>
                                      <p:to x="100000" y="100000"/>
                                    </p:animScale>
                                    <p:animScale>
                                      <p:cBhvr>
                                        <p:cTn id="48" dur="26">
                                          <p:stCondLst>
                                            <p:cond delay="1808"/>
                                          </p:stCondLst>
                                        </p:cTn>
                                        <p:tgtEl>
                                          <p:spTgt spid="98307">
                                            <p:txEl>
                                              <p:pRg st="6" end="6"/>
                                            </p:txEl>
                                          </p:spTgt>
                                        </p:tgtEl>
                                      </p:cBhvr>
                                      <p:to x="100000" y="95000"/>
                                    </p:animScale>
                                    <p:animScale>
                                      <p:cBhvr>
                                        <p:cTn id="49" dur="166" decel="50000">
                                          <p:stCondLst>
                                            <p:cond delay="1834"/>
                                          </p:stCondLst>
                                        </p:cTn>
                                        <p:tgtEl>
                                          <p:spTgt spid="98307">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Process Scenarios</a:t>
            </a:r>
            <a:endParaRPr lang="en-US" dirty="0"/>
          </a:p>
        </p:txBody>
      </p:sp>
      <p:sp>
        <p:nvSpPr>
          <p:cNvPr id="3" name="Content Placeholder 2"/>
          <p:cNvSpPr>
            <a:spLocks noGrp="1"/>
          </p:cNvSpPr>
          <p:nvPr>
            <p:ph idx="1"/>
          </p:nvPr>
        </p:nvSpPr>
        <p:spPr/>
        <p:txBody>
          <a:bodyPr/>
          <a:lstStyle/>
          <a:p>
            <a:r>
              <a:rPr lang="en-US" dirty="0" smtClean="0"/>
              <a:t>Read each scenario on your handout. Each one describes a violation of the constitutional right to due process. </a:t>
            </a:r>
            <a:r>
              <a:rPr lang="en-US" u="sng" dirty="0" smtClean="0">
                <a:solidFill>
                  <a:srgbClr val="FF0000"/>
                </a:solidFill>
              </a:rPr>
              <a:t>Fill in the chart with:</a:t>
            </a:r>
          </a:p>
          <a:p>
            <a:pPr lvl="1"/>
            <a:r>
              <a:rPr lang="en-US" dirty="0" smtClean="0"/>
              <a:t>The right that was violated</a:t>
            </a:r>
          </a:p>
          <a:p>
            <a:pPr lvl="1"/>
            <a:r>
              <a:rPr lang="en-US" dirty="0" smtClean="0"/>
              <a:t>The amendment that was violated</a:t>
            </a:r>
          </a:p>
          <a:p>
            <a:pPr lvl="1"/>
            <a:r>
              <a:rPr lang="en-US" dirty="0" smtClean="0"/>
              <a:t>Relevant Supreme Court cases</a:t>
            </a:r>
          </a:p>
        </p:txBody>
      </p:sp>
    </p:spTree>
    <p:extLst>
      <p:ext uri="{BB962C8B-B14F-4D97-AF65-F5344CB8AC3E}">
        <p14:creationId xmlns:p14="http://schemas.microsoft.com/office/powerpoint/2010/main" val="797096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0000"/>
                </a:solidFill>
              </a:rPr>
              <a:t>14</a:t>
            </a:r>
            <a:r>
              <a:rPr lang="en-US" baseline="30000" dirty="0" smtClean="0">
                <a:solidFill>
                  <a:srgbClr val="FF0000"/>
                </a:solidFill>
              </a:rPr>
              <a:t>th</a:t>
            </a:r>
            <a:r>
              <a:rPr lang="en-US" dirty="0" smtClean="0">
                <a:solidFill>
                  <a:srgbClr val="FF0000"/>
                </a:solidFill>
              </a:rPr>
              <a:t> Amendment (1868)</a:t>
            </a:r>
          </a:p>
        </p:txBody>
      </p:sp>
      <p:sp>
        <p:nvSpPr>
          <p:cNvPr id="3" name="Content Placeholder 2"/>
          <p:cNvSpPr>
            <a:spLocks noGrp="1"/>
          </p:cNvSpPr>
          <p:nvPr>
            <p:ph idx="1"/>
          </p:nvPr>
        </p:nvSpPr>
        <p:spPr>
          <a:xfrm>
            <a:off x="457200" y="1600200"/>
            <a:ext cx="8458200" cy="4525963"/>
          </a:xfrm>
        </p:spPr>
        <p:txBody>
          <a:bodyPr>
            <a:normAutofit/>
          </a:bodyPr>
          <a:lstStyle/>
          <a:p>
            <a:pPr eaLnBrk="1" hangingPunct="1">
              <a:defRPr/>
            </a:pPr>
            <a:r>
              <a:rPr lang="en-US" b="1" dirty="0" smtClean="0">
                <a:solidFill>
                  <a:srgbClr val="FF0000"/>
                </a:solidFill>
              </a:rPr>
              <a:t>Equal Protection clause – </a:t>
            </a:r>
            <a:r>
              <a:rPr lang="en-US" dirty="0" smtClean="0">
                <a:solidFill>
                  <a:srgbClr val="FF0000"/>
                </a:solidFill>
              </a:rPr>
              <a:t>all people must be treated equally under the law</a:t>
            </a:r>
          </a:p>
          <a:p>
            <a:pPr lvl="1">
              <a:defRPr/>
            </a:pPr>
            <a:r>
              <a:rPr lang="en-US" dirty="0" smtClean="0"/>
              <a:t>You cannot discriminate based on race, sex, religious affiliation, etc.</a:t>
            </a:r>
          </a:p>
          <a:p>
            <a:pPr lvl="1">
              <a:defRPr/>
            </a:pPr>
            <a:r>
              <a:rPr lang="en-US" dirty="0" smtClean="0"/>
              <a:t>Extended protections of bill of rights to “all people”</a:t>
            </a:r>
          </a:p>
          <a:p>
            <a:pPr lvl="1">
              <a:defRPr/>
            </a:pPr>
            <a:endParaRPr lang="en-US" dirty="0">
              <a:solidFill>
                <a:srgbClr val="FF0000"/>
              </a:solidFill>
            </a:endParaRPr>
          </a:p>
          <a:p>
            <a:pPr lvl="1">
              <a:defRPr/>
            </a:pPr>
            <a:r>
              <a:rPr lang="en-US" b="1" dirty="0" smtClean="0"/>
              <a:t>Courts have not always interpreted this the same way:</a:t>
            </a:r>
          </a:p>
          <a:p>
            <a:pPr lvl="2">
              <a:defRPr/>
            </a:pPr>
            <a:r>
              <a:rPr lang="en-US" b="1" dirty="0" smtClean="0"/>
              <a:t>Jim Crow Laws were legal for 85 years</a:t>
            </a:r>
          </a:p>
        </p:txBody>
      </p:sp>
    </p:spTree>
    <p:extLst>
      <p:ext uri="{BB962C8B-B14F-4D97-AF65-F5344CB8AC3E}">
        <p14:creationId xmlns:p14="http://schemas.microsoft.com/office/powerpoint/2010/main" val="164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14</a:t>
            </a:r>
            <a:r>
              <a:rPr lang="en-US" baseline="30000" dirty="0" smtClean="0"/>
              <a:t>th</a:t>
            </a:r>
            <a:r>
              <a:rPr lang="en-US" dirty="0" smtClean="0"/>
              <a:t> Amendment Cases</a:t>
            </a:r>
            <a:endParaRPr lang="en-US" dirty="0"/>
          </a:p>
        </p:txBody>
      </p:sp>
      <p:sp>
        <p:nvSpPr>
          <p:cNvPr id="3" name="Content Placeholder 2"/>
          <p:cNvSpPr>
            <a:spLocks noGrp="1"/>
          </p:cNvSpPr>
          <p:nvPr>
            <p:ph idx="1"/>
          </p:nvPr>
        </p:nvSpPr>
        <p:spPr>
          <a:xfrm>
            <a:off x="304800" y="1295400"/>
            <a:ext cx="8610600" cy="4830763"/>
          </a:xfrm>
        </p:spPr>
        <p:txBody>
          <a:bodyPr/>
          <a:lstStyle/>
          <a:p>
            <a:r>
              <a:rPr lang="en-US" dirty="0" smtClean="0">
                <a:solidFill>
                  <a:srgbClr val="FF0000"/>
                </a:solidFill>
              </a:rPr>
              <a:t>Plessy v. Fergusson (1896)</a:t>
            </a:r>
          </a:p>
          <a:p>
            <a:pPr lvl="1"/>
            <a:r>
              <a:rPr lang="en-US" dirty="0" smtClean="0"/>
              <a:t>Supreme court rules that segregation is acceptable</a:t>
            </a:r>
          </a:p>
          <a:p>
            <a:pPr lvl="1"/>
            <a:r>
              <a:rPr lang="en-US" dirty="0" smtClean="0">
                <a:solidFill>
                  <a:srgbClr val="FF0000"/>
                </a:solidFill>
              </a:rPr>
              <a:t>Created precedent of “separate but equal”</a:t>
            </a:r>
          </a:p>
          <a:p>
            <a:pPr lvl="2"/>
            <a:r>
              <a:rPr lang="en-US" dirty="0" smtClean="0">
                <a:solidFill>
                  <a:srgbClr val="FF0000"/>
                </a:solidFill>
              </a:rPr>
              <a:t>Made Jim Crow system legal</a:t>
            </a:r>
          </a:p>
          <a:p>
            <a:r>
              <a:rPr lang="en-US" dirty="0" smtClean="0">
                <a:solidFill>
                  <a:srgbClr val="FF0000"/>
                </a:solidFill>
              </a:rPr>
              <a:t>Brown v. Board of Education (1954)</a:t>
            </a:r>
          </a:p>
          <a:p>
            <a:pPr lvl="1"/>
            <a:r>
              <a:rPr lang="en-US" dirty="0" smtClean="0">
                <a:solidFill>
                  <a:srgbClr val="FF0000"/>
                </a:solidFill>
              </a:rPr>
              <a:t>Supreme Court overturned Plessy v. Fergusson</a:t>
            </a:r>
          </a:p>
          <a:p>
            <a:pPr lvl="1"/>
            <a:r>
              <a:rPr lang="en-US" dirty="0" smtClean="0">
                <a:solidFill>
                  <a:srgbClr val="FF0000"/>
                </a:solidFill>
              </a:rPr>
              <a:t>Rules that separate cannot be equal</a:t>
            </a:r>
          </a:p>
          <a:p>
            <a:pPr lvl="2"/>
            <a:r>
              <a:rPr lang="en-US" dirty="0" smtClean="0">
                <a:solidFill>
                  <a:srgbClr val="FF0000"/>
                </a:solidFill>
              </a:rPr>
              <a:t>Required the </a:t>
            </a:r>
            <a:r>
              <a:rPr lang="en-US" dirty="0" smtClean="0">
                <a:solidFill>
                  <a:srgbClr val="FF0000"/>
                </a:solidFill>
              </a:rPr>
              <a:t>racial integration of public schools</a:t>
            </a:r>
            <a:endParaRPr lang="en-US" dirty="0" smtClean="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39947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80">
                                          <p:stCondLst>
                                            <p:cond delay="0"/>
                                          </p:stCondLst>
                                        </p:cTn>
                                        <p:tgtEl>
                                          <p:spTgt spid="3">
                                            <p:txEl>
                                              <p:pRg st="4" end="4"/>
                                            </p:txEl>
                                          </p:spTgt>
                                        </p:tgtEl>
                                      </p:cBhvr>
                                    </p:animEffect>
                                    <p:anim calcmode="lin" valueType="num">
                                      <p:cBhvr>
                                        <p:cTn id="2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4" end="4"/>
                                            </p:txEl>
                                          </p:spTgt>
                                        </p:tgtEl>
                                      </p:cBhvr>
                                      <p:to x="100000" y="60000"/>
                                    </p:animScale>
                                    <p:animScale>
                                      <p:cBhvr>
                                        <p:cTn id="26" dur="166" decel="50000">
                                          <p:stCondLst>
                                            <p:cond delay="676"/>
                                          </p:stCondLst>
                                        </p:cTn>
                                        <p:tgtEl>
                                          <p:spTgt spid="3">
                                            <p:txEl>
                                              <p:pRg st="4" end="4"/>
                                            </p:txEl>
                                          </p:spTgt>
                                        </p:tgtEl>
                                      </p:cBhvr>
                                      <p:to x="100000" y="100000"/>
                                    </p:animScale>
                                    <p:animScale>
                                      <p:cBhvr>
                                        <p:cTn id="27" dur="26">
                                          <p:stCondLst>
                                            <p:cond delay="1312"/>
                                          </p:stCondLst>
                                        </p:cTn>
                                        <p:tgtEl>
                                          <p:spTgt spid="3">
                                            <p:txEl>
                                              <p:pRg st="4" end="4"/>
                                            </p:txEl>
                                          </p:spTgt>
                                        </p:tgtEl>
                                      </p:cBhvr>
                                      <p:to x="100000" y="80000"/>
                                    </p:animScale>
                                    <p:animScale>
                                      <p:cBhvr>
                                        <p:cTn id="28" dur="166" decel="50000">
                                          <p:stCondLst>
                                            <p:cond delay="1338"/>
                                          </p:stCondLst>
                                        </p:cTn>
                                        <p:tgtEl>
                                          <p:spTgt spid="3">
                                            <p:txEl>
                                              <p:pRg st="4" end="4"/>
                                            </p:txEl>
                                          </p:spTgt>
                                        </p:tgtEl>
                                      </p:cBhvr>
                                      <p:to x="100000" y="100000"/>
                                    </p:animScale>
                                    <p:animScale>
                                      <p:cBhvr>
                                        <p:cTn id="29" dur="26">
                                          <p:stCondLst>
                                            <p:cond delay="1642"/>
                                          </p:stCondLst>
                                        </p:cTn>
                                        <p:tgtEl>
                                          <p:spTgt spid="3">
                                            <p:txEl>
                                              <p:pRg st="4" end="4"/>
                                            </p:txEl>
                                          </p:spTgt>
                                        </p:tgtEl>
                                      </p:cBhvr>
                                      <p:to x="100000" y="90000"/>
                                    </p:animScale>
                                    <p:animScale>
                                      <p:cBhvr>
                                        <p:cTn id="30" dur="166" decel="50000">
                                          <p:stCondLst>
                                            <p:cond delay="1668"/>
                                          </p:stCondLst>
                                        </p:cTn>
                                        <p:tgtEl>
                                          <p:spTgt spid="3">
                                            <p:txEl>
                                              <p:pRg st="4" end="4"/>
                                            </p:txEl>
                                          </p:spTgt>
                                        </p:tgtEl>
                                      </p:cBhvr>
                                      <p:to x="100000" y="100000"/>
                                    </p:animScale>
                                    <p:animScale>
                                      <p:cBhvr>
                                        <p:cTn id="31" dur="26">
                                          <p:stCondLst>
                                            <p:cond delay="1808"/>
                                          </p:stCondLst>
                                        </p:cTn>
                                        <p:tgtEl>
                                          <p:spTgt spid="3">
                                            <p:txEl>
                                              <p:pRg st="4" end="4"/>
                                            </p:txEl>
                                          </p:spTgt>
                                        </p:tgtEl>
                                      </p:cBhvr>
                                      <p:to x="100000" y="95000"/>
                                    </p:animScale>
                                    <p:animScale>
                                      <p:cBhvr>
                                        <p:cTn id="3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Content Placeholder 2"/>
          <p:cNvSpPr>
            <a:spLocks noGrp="1"/>
          </p:cNvSpPr>
          <p:nvPr>
            <p:ph idx="1"/>
          </p:nvPr>
        </p:nvSpPr>
        <p:spPr/>
        <p:txBody>
          <a:bodyPr/>
          <a:lstStyle/>
          <a:p>
            <a:r>
              <a:rPr lang="en-US" dirty="0" smtClean="0"/>
              <a:t>How did the Supreme Court’s interpretation of the equal protection clause of the 14</a:t>
            </a:r>
            <a:r>
              <a:rPr lang="en-US" baseline="30000" dirty="0" smtClean="0"/>
              <a:t>th</a:t>
            </a:r>
            <a:r>
              <a:rPr lang="en-US" dirty="0" smtClean="0"/>
              <a:t> amendment change between the Plessy v. Ferguson (1896) opinion and its opinion in Brown v. Board of Education (1954)?</a:t>
            </a:r>
            <a:endParaRPr lang="en-US" dirty="0"/>
          </a:p>
        </p:txBody>
      </p:sp>
    </p:spTree>
    <p:extLst>
      <p:ext uri="{BB962C8B-B14F-4D97-AF65-F5344CB8AC3E}">
        <p14:creationId xmlns:p14="http://schemas.microsoft.com/office/powerpoint/2010/main" val="618859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Constitutional Lawyer!</a:t>
            </a:r>
            <a:endParaRPr lang="en-US" dirty="0"/>
          </a:p>
        </p:txBody>
      </p:sp>
      <p:sp>
        <p:nvSpPr>
          <p:cNvPr id="3" name="Content Placeholder 2"/>
          <p:cNvSpPr>
            <a:spLocks noGrp="1"/>
          </p:cNvSpPr>
          <p:nvPr>
            <p:ph idx="1"/>
          </p:nvPr>
        </p:nvSpPr>
        <p:spPr/>
        <p:txBody>
          <a:bodyPr/>
          <a:lstStyle/>
          <a:p>
            <a:r>
              <a:rPr lang="en-US" dirty="0" smtClean="0"/>
              <a:t>Log into your account on </a:t>
            </a:r>
            <a:r>
              <a:rPr lang="en-US" dirty="0" smtClean="0">
                <a:hlinkClick r:id="rId2"/>
              </a:rPr>
              <a:t>www.icivics.org</a:t>
            </a:r>
            <a:r>
              <a:rPr lang="en-US" dirty="0" smtClean="0"/>
              <a:t> </a:t>
            </a:r>
          </a:p>
          <a:p>
            <a:pPr lvl="1"/>
            <a:r>
              <a:rPr lang="en-US" dirty="0" smtClean="0"/>
              <a:t>Find the assignment called: “Do I have a right?”</a:t>
            </a:r>
          </a:p>
          <a:p>
            <a:pPr lvl="2"/>
            <a:r>
              <a:rPr lang="en-US" dirty="0" smtClean="0"/>
              <a:t>Play the game</a:t>
            </a:r>
          </a:p>
          <a:p>
            <a:r>
              <a:rPr lang="en-US" dirty="0" smtClean="0">
                <a:solidFill>
                  <a:srgbClr val="FF0000"/>
                </a:solidFill>
              </a:rPr>
              <a:t>YOUR GOAL:</a:t>
            </a:r>
          </a:p>
          <a:p>
            <a:pPr lvl="1"/>
            <a:r>
              <a:rPr lang="en-US" dirty="0" smtClean="0">
                <a:solidFill>
                  <a:srgbClr val="FF0000"/>
                </a:solidFill>
              </a:rPr>
              <a:t>You are a lawyer setting up a law firm</a:t>
            </a:r>
          </a:p>
          <a:p>
            <a:pPr lvl="1"/>
            <a:r>
              <a:rPr lang="en-US" dirty="0" smtClean="0">
                <a:solidFill>
                  <a:srgbClr val="FF0000"/>
                </a:solidFill>
              </a:rPr>
              <a:t>Clients come in thinking their rights were violated</a:t>
            </a:r>
          </a:p>
          <a:p>
            <a:pPr lvl="1"/>
            <a:r>
              <a:rPr lang="en-US" dirty="0" smtClean="0">
                <a:solidFill>
                  <a:srgbClr val="FF0000"/>
                </a:solidFill>
              </a:rPr>
              <a:t>Figure out if they were, and if so, which amendment was violated. Match them up with lawyers that work for you that can help them</a:t>
            </a:r>
            <a:endParaRPr lang="en-US" dirty="0">
              <a:solidFill>
                <a:srgbClr val="FF0000"/>
              </a:solidFill>
            </a:endParaRPr>
          </a:p>
        </p:txBody>
      </p:sp>
    </p:spTree>
    <p:extLst>
      <p:ext uri="{BB962C8B-B14F-4D97-AF65-F5344CB8AC3E}">
        <p14:creationId xmlns:p14="http://schemas.microsoft.com/office/powerpoint/2010/main" val="2446505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Strategy &amp; Quiz</a:t>
            </a:r>
            <a:endParaRPr lang="en-US" dirty="0"/>
          </a:p>
        </p:txBody>
      </p:sp>
      <p:sp>
        <p:nvSpPr>
          <p:cNvPr id="3" name="Content Placeholder 2"/>
          <p:cNvSpPr>
            <a:spLocks noGrp="1"/>
          </p:cNvSpPr>
          <p:nvPr>
            <p:ph idx="1"/>
          </p:nvPr>
        </p:nvSpPr>
        <p:spPr/>
        <p:txBody>
          <a:bodyPr/>
          <a:lstStyle/>
          <a:p>
            <a:r>
              <a:rPr lang="en-US" dirty="0" smtClean="0"/>
              <a:t>Create &amp; review vocabulary terms.</a:t>
            </a:r>
          </a:p>
          <a:p>
            <a:endParaRPr lang="en-US" dirty="0"/>
          </a:p>
          <a:p>
            <a:r>
              <a:rPr lang="en-US" dirty="0" smtClean="0"/>
              <a:t>Go to: dps.powerschool.com/public</a:t>
            </a:r>
          </a:p>
          <a:p>
            <a:pPr lvl="1"/>
            <a:r>
              <a:rPr lang="en-US" dirty="0" smtClean="0"/>
              <a:t>Log into </a:t>
            </a:r>
            <a:r>
              <a:rPr lang="en-US" dirty="0" err="1" smtClean="0"/>
              <a:t>powerschool</a:t>
            </a:r>
            <a:r>
              <a:rPr lang="en-US" dirty="0" smtClean="0"/>
              <a:t>. </a:t>
            </a:r>
          </a:p>
          <a:p>
            <a:pPr lvl="1"/>
            <a:r>
              <a:rPr lang="en-US" dirty="0" smtClean="0"/>
              <a:t>Select “</a:t>
            </a:r>
            <a:r>
              <a:rPr lang="en-US" dirty="0" err="1" smtClean="0"/>
              <a:t>schoolnet</a:t>
            </a:r>
            <a:r>
              <a:rPr lang="en-US" dirty="0" smtClean="0"/>
              <a:t>”</a:t>
            </a:r>
          </a:p>
          <a:p>
            <a:pPr lvl="1"/>
            <a:r>
              <a:rPr lang="en-US" dirty="0" smtClean="0"/>
              <a:t>Enter quiz code: </a:t>
            </a:r>
            <a:r>
              <a:rPr lang="en-US" b="1" dirty="0" smtClean="0">
                <a:solidFill>
                  <a:srgbClr val="FF0000"/>
                </a:solidFill>
              </a:rPr>
              <a:t>CE2Q10</a:t>
            </a:r>
            <a:endParaRPr lang="en-US" b="1" dirty="0">
              <a:solidFill>
                <a:srgbClr val="FF0000"/>
              </a:solidFill>
            </a:endParaRPr>
          </a:p>
        </p:txBody>
      </p:sp>
    </p:spTree>
    <p:extLst>
      <p:ext uri="{BB962C8B-B14F-4D97-AF65-F5344CB8AC3E}">
        <p14:creationId xmlns:p14="http://schemas.microsoft.com/office/powerpoint/2010/main" val="2079352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944562"/>
          </a:xfrm>
        </p:spPr>
        <p:txBody>
          <a:bodyPr>
            <a:normAutofit/>
          </a:bodyPr>
          <a:lstStyle/>
          <a:p>
            <a:r>
              <a:rPr lang="en-US" sz="2000" b="1" u="sng" dirty="0"/>
              <a:t>In your Interactive Notebook:  </a:t>
            </a:r>
            <a:r>
              <a:rPr lang="en-US" sz="2000" dirty="0"/>
              <a:t>Unit 2 - Lesson 10</a:t>
            </a:r>
            <a:r>
              <a:rPr lang="en-US" sz="2800" dirty="0"/>
              <a:t/>
            </a:r>
            <a:br>
              <a:rPr lang="en-US" sz="2800" dirty="0"/>
            </a:br>
            <a:r>
              <a:rPr lang="en-US" sz="2400" dirty="0"/>
              <a:t>Privacy &amp; Individual Rights: Amendments 4,5,6, &amp; 14</a:t>
            </a:r>
            <a:endParaRPr lang="en-US" sz="4000" dirty="0"/>
          </a:p>
        </p:txBody>
      </p:sp>
      <p:sp>
        <p:nvSpPr>
          <p:cNvPr id="3" name="Content Placeholder 2"/>
          <p:cNvSpPr>
            <a:spLocks noGrp="1"/>
          </p:cNvSpPr>
          <p:nvPr>
            <p:ph sz="half" idx="1"/>
          </p:nvPr>
        </p:nvSpPr>
        <p:spPr>
          <a:xfrm>
            <a:off x="76200" y="1295400"/>
            <a:ext cx="4495800" cy="3886200"/>
          </a:xfrm>
        </p:spPr>
        <p:txBody>
          <a:bodyPr>
            <a:normAutofit fontScale="70000" lnSpcReduction="20000"/>
          </a:bodyPr>
          <a:lstStyle/>
          <a:p>
            <a:pPr marL="0" indent="0" algn="ctr">
              <a:buNone/>
            </a:pPr>
            <a:r>
              <a:rPr lang="en-US" sz="3200" b="1" dirty="0" smtClean="0">
                <a:solidFill>
                  <a:srgbClr val="3333FF"/>
                </a:solidFill>
              </a:rPr>
              <a:t>Lesson 10 Performance Task:</a:t>
            </a:r>
          </a:p>
          <a:p>
            <a:r>
              <a:rPr lang="en-US" sz="3400" dirty="0" smtClean="0"/>
              <a:t>“Do I have a right” game in </a:t>
            </a:r>
            <a:r>
              <a:rPr lang="en-US" sz="3400" dirty="0" smtClean="0">
                <a:hlinkClick r:id="rId3"/>
              </a:rPr>
              <a:t>www.icivics.org</a:t>
            </a:r>
            <a:r>
              <a:rPr lang="en-US" sz="3400" dirty="0" smtClean="0"/>
              <a:t> </a:t>
            </a:r>
            <a:endParaRPr lang="en-US" sz="3400" dirty="0" smtClean="0"/>
          </a:p>
          <a:p>
            <a:pPr marL="0" indent="0">
              <a:buNone/>
            </a:pPr>
            <a:endParaRPr lang="en-US" sz="3400" dirty="0"/>
          </a:p>
        </p:txBody>
      </p:sp>
      <p:sp>
        <p:nvSpPr>
          <p:cNvPr id="4" name="Content Placeholder 3"/>
          <p:cNvSpPr>
            <a:spLocks noGrp="1"/>
          </p:cNvSpPr>
          <p:nvPr>
            <p:ph sz="half" idx="2"/>
          </p:nvPr>
        </p:nvSpPr>
        <p:spPr>
          <a:xfrm>
            <a:off x="4648201" y="1447800"/>
            <a:ext cx="4488872" cy="3657601"/>
          </a:xfrm>
        </p:spPr>
        <p:txBody>
          <a:bodyPr>
            <a:normAutofit fontScale="70000" lnSpcReduction="20000"/>
          </a:bodyPr>
          <a:lstStyle/>
          <a:p>
            <a:r>
              <a:rPr lang="en-US" sz="2600" dirty="0"/>
              <a:t>Class Website:</a:t>
            </a:r>
          </a:p>
          <a:p>
            <a:pPr lvl="1"/>
            <a:r>
              <a:rPr lang="en-US" sz="2200" dirty="0"/>
              <a:t> </a:t>
            </a:r>
            <a:r>
              <a:rPr lang="en-US" sz="2200" dirty="0">
                <a:hlinkClick r:id="rId4"/>
              </a:rPr>
              <a:t>www.mrggcivivcs.weebly.com</a:t>
            </a:r>
            <a:endParaRPr lang="en-US" sz="2200" dirty="0"/>
          </a:p>
          <a:p>
            <a:pPr marL="0" indent="0">
              <a:buNone/>
            </a:pPr>
            <a:r>
              <a:rPr lang="en-US" b="1" dirty="0" smtClean="0">
                <a:solidFill>
                  <a:srgbClr val="FF0000"/>
                </a:solidFill>
              </a:rPr>
              <a:t>DEADLINES &amp; HOMEWORK:</a:t>
            </a:r>
            <a:endParaRPr lang="en-US" b="1" dirty="0">
              <a:solidFill>
                <a:srgbClr val="FF0000"/>
              </a:solidFill>
            </a:endParaRPr>
          </a:p>
          <a:p>
            <a:r>
              <a:rPr lang="en-US" sz="2600" dirty="0" smtClean="0"/>
              <a:t>Test Corrections: By _______</a:t>
            </a:r>
          </a:p>
          <a:p>
            <a:r>
              <a:rPr lang="en-US" sz="2600" b="1" dirty="0" smtClean="0"/>
              <a:t>Performance Task Deadlines:</a:t>
            </a:r>
          </a:p>
          <a:p>
            <a:pPr lvl="1"/>
            <a:r>
              <a:rPr lang="en-US" sz="2200" strike="sngStrike" dirty="0" smtClean="0"/>
              <a:t>Lesson 6: Due Now!</a:t>
            </a:r>
          </a:p>
          <a:p>
            <a:pPr lvl="1"/>
            <a:r>
              <a:rPr lang="en-US" sz="2200" b="1" strike="sngStrike" dirty="0" smtClean="0">
                <a:solidFill>
                  <a:srgbClr val="3333FF"/>
                </a:solidFill>
              </a:rPr>
              <a:t>Lesson 8/9: Due now / late</a:t>
            </a:r>
          </a:p>
          <a:p>
            <a:pPr lvl="1"/>
            <a:r>
              <a:rPr lang="en-US" sz="2200" b="1" dirty="0" smtClean="0">
                <a:solidFill>
                  <a:srgbClr val="3333FF"/>
                </a:solidFill>
              </a:rPr>
              <a:t>Lesson 10: </a:t>
            </a:r>
          </a:p>
          <a:p>
            <a:r>
              <a:rPr lang="en-US" sz="2600" dirty="0" smtClean="0"/>
              <a:t>Vocab Quizzes</a:t>
            </a:r>
            <a:endParaRPr lang="en-US" sz="2600" dirty="0"/>
          </a:p>
          <a:p>
            <a:pPr lvl="1"/>
            <a:r>
              <a:rPr lang="en-US" sz="2200" dirty="0" smtClean="0"/>
              <a:t>Lessons 8-10 </a:t>
            </a:r>
            <a:r>
              <a:rPr lang="en-US" sz="2200" dirty="0" smtClean="0"/>
              <a:t>– end of today’s lesson</a:t>
            </a:r>
          </a:p>
          <a:p>
            <a:pPr lvl="1"/>
            <a:r>
              <a:rPr lang="en-US" sz="2200" dirty="0" smtClean="0"/>
              <a:t>Lesson 11/12 – covered on Unit Test</a:t>
            </a:r>
          </a:p>
          <a:p>
            <a:r>
              <a:rPr lang="en-US" sz="3000" dirty="0" smtClean="0"/>
              <a:t>Unit 2 Test: COMPREHENSIVE: </a:t>
            </a:r>
          </a:p>
          <a:p>
            <a:pPr lvl="1"/>
            <a:r>
              <a:rPr lang="en-US" sz="2600" b="1" u="sng" dirty="0" smtClean="0">
                <a:solidFill>
                  <a:srgbClr val="FF0000"/>
                </a:solidFill>
              </a:rPr>
              <a:t>Friday, March 20</a:t>
            </a:r>
            <a:r>
              <a:rPr lang="en-US" sz="2600" b="1" u="sng" baseline="30000" dirty="0" smtClean="0">
                <a:solidFill>
                  <a:srgbClr val="FF0000"/>
                </a:solidFill>
              </a:rPr>
              <a:t>th</a:t>
            </a:r>
            <a:r>
              <a:rPr lang="en-US" sz="2600" b="1" u="sng" dirty="0" smtClean="0">
                <a:solidFill>
                  <a:srgbClr val="FF0000"/>
                </a:solidFill>
              </a:rPr>
              <a:t> </a:t>
            </a:r>
            <a:endParaRPr lang="en-US" sz="1800" b="1" u="sng" dirty="0" smtClean="0">
              <a:solidFill>
                <a:srgbClr val="FF0000"/>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027" y="5267325"/>
            <a:ext cx="2275373" cy="161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 y="5278742"/>
            <a:ext cx="1998754"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3100" y="5267325"/>
            <a:ext cx="226397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950" y="5278743"/>
            <a:ext cx="2536627" cy="159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6282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8879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76200"/>
            <a:ext cx="8991600" cy="2667000"/>
          </a:xfrm>
        </p:spPr>
        <p:txBody>
          <a:bodyPr/>
          <a:lstStyle/>
          <a:p>
            <a:pPr eaLnBrk="1" hangingPunct="1">
              <a:defRPr/>
            </a:pPr>
            <a:r>
              <a:rPr lang="en-US" sz="5400" b="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COMPELLED TO BE A WITNESS AGAINST HIMSELF</a:t>
            </a:r>
          </a:p>
        </p:txBody>
      </p:sp>
      <p:sp>
        <p:nvSpPr>
          <p:cNvPr id="3075" name="Rectangle 3"/>
          <p:cNvSpPr>
            <a:spLocks noGrp="1" noChangeArrowheads="1"/>
          </p:cNvSpPr>
          <p:nvPr>
            <p:ph type="subTitle" idx="1"/>
          </p:nvPr>
        </p:nvSpPr>
        <p:spPr>
          <a:xfrm>
            <a:off x="1371600" y="4267200"/>
            <a:ext cx="6400800" cy="1828800"/>
          </a:xfrm>
        </p:spPr>
        <p:txBody>
          <a:bodyPr>
            <a:normAutofit lnSpcReduction="10000"/>
          </a:bodyPr>
          <a:lstStyle/>
          <a:p>
            <a:pPr eaLnBrk="1" hangingPunct="1">
              <a:defRPr/>
            </a:pPr>
            <a:r>
              <a:rPr lang="en-US" sz="6000" dirty="0" smtClean="0">
                <a:solidFill>
                  <a:srgbClr val="FF9900"/>
                </a:solidFill>
                <a:effectLst>
                  <a:outerShdw blurRad="38100" dist="38100" dir="2700000" algn="tl">
                    <a:srgbClr val="000000">
                      <a:alpha val="43137"/>
                    </a:srgbClr>
                  </a:outerShdw>
                </a:effectLst>
                <a:latin typeface="Segoe Print" pitchFamily="2" charset="0"/>
                <a:cs typeface="Tahoma" pitchFamily="34" charset="0"/>
              </a:rPr>
              <a:t>What Does That Mean??</a:t>
            </a:r>
          </a:p>
        </p:txBody>
      </p:sp>
      <p:sp>
        <p:nvSpPr>
          <p:cNvPr id="2" name="TextBox 1"/>
          <p:cNvSpPr txBox="1"/>
          <p:nvPr/>
        </p:nvSpPr>
        <p:spPr>
          <a:xfrm>
            <a:off x="1828800" y="3352800"/>
            <a:ext cx="5638800" cy="584200"/>
          </a:xfrm>
          <a:prstGeom prst="rect">
            <a:avLst/>
          </a:prstGeom>
          <a:noFill/>
        </p:spPr>
        <p:txBody>
          <a:bodyPr>
            <a:spAutoFit/>
          </a:bodyPr>
          <a:lstStyle/>
          <a:p>
            <a:pPr>
              <a:defRPr/>
            </a:pPr>
            <a:r>
              <a:rPr lang="en-US" sz="3200" dirty="0">
                <a:solidFill>
                  <a:schemeClr val="tx1">
                    <a:lumMod val="10000"/>
                  </a:schemeClr>
                </a:solidFill>
                <a:latin typeface="Segoe Script" pitchFamily="34" charset="0"/>
              </a:rPr>
              <a:t>5</a:t>
            </a:r>
            <a:r>
              <a:rPr lang="en-US" sz="3200" baseline="30000" dirty="0">
                <a:solidFill>
                  <a:schemeClr val="tx1">
                    <a:lumMod val="10000"/>
                  </a:schemeClr>
                </a:solidFill>
                <a:latin typeface="Segoe Script" pitchFamily="34" charset="0"/>
              </a:rPr>
              <a:t>th</a:t>
            </a:r>
            <a:r>
              <a:rPr lang="en-US" sz="3200" dirty="0">
                <a:solidFill>
                  <a:schemeClr val="tx1">
                    <a:lumMod val="10000"/>
                  </a:schemeClr>
                </a:solidFill>
                <a:latin typeface="Segoe Script" pitchFamily="34" charset="0"/>
              </a:rPr>
              <a:t> Amendment</a:t>
            </a:r>
          </a:p>
        </p:txBody>
      </p:sp>
      <p:pic>
        <p:nvPicPr>
          <p:cNvPr id="378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2209800"/>
            <a:ext cx="10477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024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12" presetClass="entr" presetSubtype="8" fill="hold" nodeType="withEffect">
                                  <p:stCondLst>
                                    <p:cond delay="0"/>
                                  </p:stCondLst>
                                  <p:childTnLst>
                                    <p:set>
                                      <p:cBhvr>
                                        <p:cTn id="15" dur="1" fill="hold">
                                          <p:stCondLst>
                                            <p:cond delay="0"/>
                                          </p:stCondLst>
                                        </p:cTn>
                                        <p:tgtEl>
                                          <p:spTgt spid="37893"/>
                                        </p:tgtEl>
                                        <p:attrNameLst>
                                          <p:attrName>style.visibility</p:attrName>
                                        </p:attrNameLst>
                                      </p:cBhvr>
                                      <p:to>
                                        <p:strVal val="visible"/>
                                      </p:to>
                                    </p:set>
                                    <p:anim calcmode="lin" valueType="num">
                                      <p:cBhvr additive="base">
                                        <p:cTn id="16" dur="500"/>
                                        <p:tgtEl>
                                          <p:spTgt spid="37893"/>
                                        </p:tgtEl>
                                        <p:attrNameLst>
                                          <p:attrName>ppt_x</p:attrName>
                                        </p:attrNameLst>
                                      </p:cBhvr>
                                      <p:tavLst>
                                        <p:tav tm="0">
                                          <p:val>
                                            <p:strVal val="#ppt_x-#ppt_w*1.125000"/>
                                          </p:val>
                                        </p:tav>
                                        <p:tav tm="100000">
                                          <p:val>
                                            <p:strVal val="#ppt_x"/>
                                          </p:val>
                                        </p:tav>
                                      </p:tavLst>
                                    </p:anim>
                                    <p:animEffect transition="in" filter="wipe(right)">
                                      <p:cBhvr>
                                        <p:cTn id="17" dur="500"/>
                                        <p:tgtEl>
                                          <p:spTgt spid="37893"/>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75">
                                            <p:txEl>
                                              <p:pRg st="0" end="0"/>
                                            </p:txEl>
                                          </p:spTgt>
                                        </p:tgtEl>
                                        <p:attrNameLst>
                                          <p:attrName>style.visibility</p:attrName>
                                        </p:attrNameLst>
                                      </p:cBhvr>
                                      <p:to>
                                        <p:strVal val="visible"/>
                                      </p:to>
                                    </p:set>
                                    <p:animEffect transition="in" filter="fade">
                                      <p:cBhvr>
                                        <p:cTn id="21"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6600" kern="0" dirty="0">
                <a:solidFill>
                  <a:srgbClr val="FF9900"/>
                </a:solidFill>
                <a:effectLst>
                  <a:outerShdw blurRad="38100" dist="38100" dir="2700000" algn="tl">
                    <a:srgbClr val="000000">
                      <a:alpha val="43137"/>
                    </a:srgbClr>
                  </a:outerShdw>
                </a:effectLst>
                <a:latin typeface="Segoe Print" pitchFamily="2" charset="0"/>
              </a:rPr>
              <a:t>5</a:t>
            </a:r>
            <a:r>
              <a:rPr lang="en-US" sz="6600" kern="0" baseline="30000" dirty="0" smtClean="0">
                <a:solidFill>
                  <a:srgbClr val="FF9900"/>
                </a:solidFill>
                <a:effectLst>
                  <a:outerShdw blurRad="38100" dist="38100" dir="2700000" algn="tl">
                    <a:srgbClr val="000000">
                      <a:alpha val="43137"/>
                    </a:srgbClr>
                  </a:outerShdw>
                </a:effectLst>
                <a:latin typeface="Segoe Print" pitchFamily="2" charset="0"/>
              </a:rPr>
              <a:t>th</a:t>
            </a:r>
            <a:r>
              <a:rPr lang="en-US" sz="6600" kern="0" dirty="0" smtClean="0">
                <a:solidFill>
                  <a:srgbClr val="FF9900"/>
                </a:solidFill>
                <a:effectLst>
                  <a:outerShdw blurRad="38100" dist="38100" dir="2700000" algn="tl">
                    <a:srgbClr val="000000">
                      <a:alpha val="43137"/>
                    </a:srgbClr>
                  </a:outerShdw>
                </a:effectLst>
                <a:latin typeface="Segoe Print" pitchFamily="2" charset="0"/>
              </a:rPr>
              <a:t> Amendment:</a:t>
            </a:r>
          </a:p>
        </p:txBody>
      </p:sp>
      <p:sp>
        <p:nvSpPr>
          <p:cNvPr id="3" name="Text Box 5"/>
          <p:cNvSpPr txBox="1">
            <a:spLocks noChangeArrowheads="1"/>
          </p:cNvSpPr>
          <p:nvPr/>
        </p:nvSpPr>
        <p:spPr bwMode="ltGray">
          <a:xfrm>
            <a:off x="762000" y="2209800"/>
            <a:ext cx="7620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defRPr/>
            </a:pPr>
            <a:r>
              <a:rPr lang="en-US" sz="3200" dirty="0">
                <a:solidFill>
                  <a:srgbClr val="FFFF00"/>
                </a:solidFill>
                <a:effectLst>
                  <a:outerShdw blurRad="38100" dist="38100" dir="2700000" algn="tl">
                    <a:srgbClr val="000000">
                      <a:alpha val="43137"/>
                    </a:srgbClr>
                  </a:outerShdw>
                </a:effectLst>
                <a:latin typeface="Tahoma" pitchFamily="34" charset="0"/>
                <a:cs typeface="Tahoma" pitchFamily="34" charset="0"/>
              </a:rPr>
              <a:t>No person </a:t>
            </a:r>
            <a:r>
              <a:rPr lang="en-US"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shall </a:t>
            </a:r>
            <a:r>
              <a:rPr lang="en-US" sz="3200" dirty="0">
                <a:solidFill>
                  <a:srgbClr val="FFFF00"/>
                </a:solidFill>
                <a:effectLst>
                  <a:outerShdw blurRad="38100" dist="38100" dir="2700000" algn="tl">
                    <a:srgbClr val="000000">
                      <a:alpha val="43137"/>
                    </a:srgbClr>
                  </a:outerShdw>
                </a:effectLst>
                <a:latin typeface="Tahoma" pitchFamily="34" charset="0"/>
                <a:cs typeface="Tahoma" pitchFamily="34" charset="0"/>
              </a:rPr>
              <a:t>be compelled in any criminal case to be a witness against </a:t>
            </a:r>
            <a:r>
              <a:rPr lang="en-US"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himself…</a:t>
            </a:r>
          </a:p>
        </p:txBody>
      </p:sp>
    </p:spTree>
    <p:extLst>
      <p:ext uri="{BB962C8B-B14F-4D97-AF65-F5344CB8AC3E}">
        <p14:creationId xmlns:p14="http://schemas.microsoft.com/office/powerpoint/2010/main" val="4164859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914400"/>
            <a:ext cx="7620000" cy="4191000"/>
          </a:xfrm>
        </p:spPr>
        <p:txBody>
          <a:bodyPr/>
          <a:lstStyle/>
          <a:p>
            <a:pPr algn="l" eaLnBrk="1" hangingPunct="1">
              <a:defRPr/>
            </a:pP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1)  A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prisoner is being threatened by other prisoners because of a rumor that he killed a child.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He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is befriended by a prisoner who is a paid informant for the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FBI. The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informant offers to protect the prisoner if the prisoner tells him whether the rumor is true.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prisoner admits to the murder. </a:t>
            </a:r>
            <a:endPar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pic>
        <p:nvPicPr>
          <p:cNvPr id="39939" name="Picture 5" descr="Image: Police - Law enforcement Clip art - Convict behind bars"/>
          <p:cNvPicPr>
            <a:picLocks noChangeAspect="1" noChangeArrowheads="1"/>
          </p:cNvPicPr>
          <p:nvPr/>
        </p:nvPicPr>
        <p:blipFill>
          <a:blip r:embed="rId2"/>
          <a:srcRect/>
          <a:stretch>
            <a:fillRect/>
          </a:stretch>
        </p:blipFill>
        <p:spPr bwMode="auto">
          <a:xfrm>
            <a:off x="3810000" y="4570413"/>
            <a:ext cx="3432175" cy="22669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570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barn(outVertical)">
                                      <p:cBhvr>
                                        <p:cTn id="11"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914400"/>
            <a:ext cx="7620000" cy="3276600"/>
          </a:xfrm>
        </p:spPr>
        <p:txBody>
          <a:bodyPr>
            <a:normAutofit fontScale="90000"/>
          </a:bodyPr>
          <a:lstStyle/>
          <a:p>
            <a:pPr eaLnBrk="1" hangingPunct="1">
              <a:defRPr/>
            </a:pP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Did the “friend’s” offer of protection compel the suspect to be a witness against himself under the 5</a:t>
            </a:r>
            <a:r>
              <a:rPr lang="en-US" baseline="300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a:t>
            </a: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Amendment?</a:t>
            </a:r>
          </a:p>
        </p:txBody>
      </p:sp>
      <p:pic>
        <p:nvPicPr>
          <p:cNvPr id="46083" name="Picture 5" descr="Image: Police - Law enforcement Clip art - Convict behind bars"/>
          <p:cNvPicPr>
            <a:picLocks noChangeAspect="1" noChangeArrowheads="1"/>
          </p:cNvPicPr>
          <p:nvPr/>
        </p:nvPicPr>
        <p:blipFill>
          <a:blip r:embed="rId2"/>
          <a:srcRect/>
          <a:stretch>
            <a:fillRect/>
          </a:stretch>
        </p:blipFill>
        <p:spPr bwMode="auto">
          <a:xfrm>
            <a:off x="3810000" y="4570413"/>
            <a:ext cx="3432175" cy="22669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49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6600" dirty="0" smtClean="0">
                <a:solidFill>
                  <a:srgbClr val="FF9900"/>
                </a:solidFill>
                <a:effectLst>
                  <a:outerShdw blurRad="38100" dist="38100" dir="2700000" algn="tl">
                    <a:srgbClr val="000000">
                      <a:alpha val="43137"/>
                    </a:srgbClr>
                  </a:outerShdw>
                </a:effectLst>
                <a:latin typeface="Segoe Print" pitchFamily="2" charset="0"/>
              </a:rPr>
              <a:t>YES!</a:t>
            </a:r>
          </a:p>
        </p:txBody>
      </p:sp>
      <p:sp>
        <p:nvSpPr>
          <p:cNvPr id="9219" name="Text Box 5"/>
          <p:cNvSpPr txBox="1">
            <a:spLocks noChangeArrowheads="1"/>
          </p:cNvSpPr>
          <p:nvPr/>
        </p:nvSpPr>
        <p:spPr bwMode="ltGray">
          <a:xfrm>
            <a:off x="762000" y="2057400"/>
            <a:ext cx="7620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defRPr/>
            </a:pPr>
            <a:r>
              <a:rPr lang="en-US"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only reason the prisoner confessed was because he was afraid that, without protection from his friend, other prisoners would hurt him. The Court said a threat of physical violence is enough to cause a statement to be compelled. There does not have to be actual physical violence. </a:t>
            </a:r>
          </a:p>
        </p:txBody>
      </p:sp>
      <p:sp>
        <p:nvSpPr>
          <p:cNvPr id="9220" name="Text Box 6"/>
          <p:cNvSpPr txBox="1">
            <a:spLocks noChangeArrowheads="1"/>
          </p:cNvSpPr>
          <p:nvPr/>
        </p:nvSpPr>
        <p:spPr bwMode="ltGray">
          <a:xfrm>
            <a:off x="4953000" y="64008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CC3300"/>
                </a:solidFill>
                <a:latin typeface="Tahoma" pitchFamily="34" charset="0"/>
                <a:cs typeface="Tahoma" pitchFamily="34" charset="0"/>
              </a:rPr>
              <a:t>Arizona v. Fulminante (1991) </a:t>
            </a:r>
          </a:p>
        </p:txBody>
      </p:sp>
    </p:spTree>
    <p:extLst>
      <p:ext uri="{BB962C8B-B14F-4D97-AF65-F5344CB8AC3E}">
        <p14:creationId xmlns:p14="http://schemas.microsoft.com/office/powerpoint/2010/main" val="2733688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fade">
                                      <p:cBhvr>
                                        <p:cTn id="13" dur="500"/>
                                        <p:tgtEl>
                                          <p:spTgt spid="92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wipe(left)">
                                      <p:cBhvr>
                                        <p:cTn id="16"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914400"/>
            <a:ext cx="7924800" cy="5895975"/>
          </a:xfrm>
        </p:spPr>
        <p:txBody>
          <a:bodyPr anchor="t"/>
          <a:lstStyle/>
          <a:p>
            <a:pPr algn="l" eaLnBrk="1" hangingPunct="1">
              <a:defRPr/>
            </a:pP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2)  Three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police officers drive a robbery suspect to the police station.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officers have not yet found the gun used in the robbery.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On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the way to the station, one officer mentions to another officer that there is a school for handicapped children nearby</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He says it would be terrible if one of the school children finds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the gun and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hurts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themselves.          Hearing this</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 the suspect tells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the officers where the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gun is. </a:t>
            </a:r>
            <a:endPar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pic>
        <p:nvPicPr>
          <p:cNvPr id="48131" name="Picture 4" descr="C:\Users\Carrie\AppData\Local\Microsoft\Windows\Temporary Internet Files\Content.IE5\ZS7KXBHG\MP9003989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6096000"/>
            <a:ext cx="22098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noChangeArrowheads="1"/>
          </p:cNvPicPr>
          <p:nvPr/>
        </p:nvPicPr>
        <p:blipFill>
          <a:blip r:embed="rId3"/>
          <a:srcRect/>
          <a:stretch>
            <a:fillRect/>
          </a:stretch>
        </p:blipFill>
        <p:spPr bwMode="ltGray">
          <a:xfrm>
            <a:off x="5943600" y="4321175"/>
            <a:ext cx="3200400" cy="28797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106847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48133"/>
                                        </p:tgtEl>
                                        <p:attrNameLst>
                                          <p:attrName>style.visibility</p:attrName>
                                        </p:attrNameLst>
                                      </p:cBhvr>
                                      <p:to>
                                        <p:strVal val="visible"/>
                                      </p:to>
                                    </p:set>
                                    <p:animEffect transition="in" filter="fade">
                                      <p:cBhvr>
                                        <p:cTn id="10"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914400"/>
            <a:ext cx="8077200" cy="3429000"/>
          </a:xfrm>
        </p:spPr>
        <p:txBody>
          <a:bodyPr>
            <a:normAutofit fontScale="90000"/>
          </a:bodyPr>
          <a:lstStyle/>
          <a:p>
            <a:pPr eaLnBrk="1" hangingPunct="1">
              <a:defRPr/>
            </a:pP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Did mentioning the danger to handicapped children compel the suspect to be a witness against himself under the 5</a:t>
            </a:r>
            <a:r>
              <a:rPr lang="en-US" baseline="300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a:t>
            </a: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Amendment?</a:t>
            </a:r>
          </a:p>
        </p:txBody>
      </p:sp>
      <p:pic>
        <p:nvPicPr>
          <p:cNvPr id="4" name="Picture 5"/>
          <p:cNvPicPr>
            <a:picLocks noChangeAspect="1" noChangeArrowheads="1"/>
          </p:cNvPicPr>
          <p:nvPr/>
        </p:nvPicPr>
        <p:blipFill>
          <a:blip r:embed="rId2"/>
          <a:srcRect/>
          <a:stretch>
            <a:fillRect/>
          </a:stretch>
        </p:blipFill>
        <p:spPr bwMode="ltGray">
          <a:xfrm>
            <a:off x="5943600" y="4321175"/>
            <a:ext cx="3200400" cy="28797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11628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914400"/>
            <a:ext cx="7772400" cy="1143000"/>
          </a:xfrm>
        </p:spPr>
        <p:txBody>
          <a:bodyPr/>
          <a:lstStyle/>
          <a:p>
            <a:pPr eaLnBrk="1" hangingPunct="1">
              <a:defRPr/>
            </a:pPr>
            <a:r>
              <a:rPr lang="en-US" sz="6600" dirty="0" smtClean="0">
                <a:solidFill>
                  <a:srgbClr val="FF9900"/>
                </a:solidFill>
                <a:effectLst>
                  <a:outerShdw blurRad="38100" dist="38100" dir="2700000" algn="tl">
                    <a:srgbClr val="000000">
                      <a:alpha val="43137"/>
                    </a:srgbClr>
                  </a:outerShdw>
                </a:effectLst>
                <a:latin typeface="Segoe Print" pitchFamily="2" charset="0"/>
              </a:rPr>
              <a:t>NO!</a:t>
            </a:r>
          </a:p>
        </p:txBody>
      </p:sp>
      <p:sp>
        <p:nvSpPr>
          <p:cNvPr id="7171" name="Text Box 5"/>
          <p:cNvSpPr txBox="1">
            <a:spLocks noChangeArrowheads="1"/>
          </p:cNvSpPr>
          <p:nvPr/>
        </p:nvSpPr>
        <p:spPr bwMode="ltGray">
          <a:xfrm>
            <a:off x="762000" y="1981200"/>
            <a:ext cx="77724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defRPr/>
            </a:pPr>
            <a:r>
              <a:rPr lang="en-US"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Court said the suspect was not compelled to confess. First, the officers were talking to each other, not to the suspect. More importantly, although the officers may have hoped the suspect would react to what they were saying, they had no reason to believe the suspect would care whether children got hurt. </a:t>
            </a:r>
          </a:p>
        </p:txBody>
      </p:sp>
      <p:sp>
        <p:nvSpPr>
          <p:cNvPr id="7172" name="Text Box 6"/>
          <p:cNvSpPr txBox="1">
            <a:spLocks noChangeArrowheads="1"/>
          </p:cNvSpPr>
          <p:nvPr/>
        </p:nvSpPr>
        <p:spPr bwMode="ltGray">
          <a:xfrm>
            <a:off x="5334000" y="64008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CC3300"/>
                </a:solidFill>
                <a:latin typeface="Tahoma" pitchFamily="34" charset="0"/>
                <a:cs typeface="Tahoma" pitchFamily="34" charset="0"/>
              </a:rPr>
              <a:t>Rhode Island v. Innis (1980)</a:t>
            </a:r>
          </a:p>
          <a:p>
            <a:r>
              <a:rPr lang="en-US" altLang="en-US" sz="1800">
                <a:solidFill>
                  <a:srgbClr val="CC3300"/>
                </a:solidFill>
                <a:latin typeface="Comic Sans MS" pitchFamily="66" charset="0"/>
              </a:rPr>
              <a:t> </a:t>
            </a:r>
          </a:p>
        </p:txBody>
      </p:sp>
    </p:spTree>
    <p:extLst>
      <p:ext uri="{BB962C8B-B14F-4D97-AF65-F5344CB8AC3E}">
        <p14:creationId xmlns:p14="http://schemas.microsoft.com/office/powerpoint/2010/main" val="1276491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500"/>
                                        <p:tgtEl>
                                          <p:spTgt spid="717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wipe(left)">
                                      <p:cBhvr>
                                        <p:cTn id="1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1143000"/>
            <a:ext cx="7620000" cy="3810000"/>
          </a:xfrm>
        </p:spPr>
        <p:txBody>
          <a:bodyPr anchor="t"/>
          <a:lstStyle/>
          <a:p>
            <a:pPr algn="l" eaLnBrk="1" hangingPunct="1">
              <a:defRPr/>
            </a:pP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4)  Investigators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trying to solve a murder want to know whether a certain shirt belongs to the suspect. They make the suspect try the shirt on despite his objection, and the shirt fits him.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This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evidence is used in a trial to </a:t>
            </a: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help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convict him. </a:t>
            </a:r>
            <a:endPar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pic>
        <p:nvPicPr>
          <p:cNvPr id="50179" name="Picture 4"/>
          <p:cNvPicPr>
            <a:picLocks noChangeAspect="1" noChangeArrowheads="1"/>
          </p:cNvPicPr>
          <p:nvPr/>
        </p:nvPicPr>
        <p:blipFill>
          <a:blip r:embed="rId2"/>
          <a:srcRect/>
          <a:stretch>
            <a:fillRect/>
          </a:stretch>
        </p:blipFill>
        <p:spPr bwMode="ltGray">
          <a:xfrm>
            <a:off x="5486400" y="3657600"/>
            <a:ext cx="3048000" cy="3048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652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50179"/>
                                        </p:tgtEl>
                                        <p:attrNameLst>
                                          <p:attrName>style.visibility</p:attrName>
                                        </p:attrNameLst>
                                      </p:cBhvr>
                                      <p:to>
                                        <p:strVal val="visible"/>
                                      </p:to>
                                    </p:set>
                                    <p:animEffect transition="in" filter="barn(outVertical)">
                                      <p:cBhvr>
                                        <p:cTn id="11"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4000" smtClean="0">
                <a:solidFill>
                  <a:schemeClr val="tx1"/>
                </a:solidFill>
              </a:rPr>
              <a:t>Constitution requires </a:t>
            </a:r>
            <a:r>
              <a:rPr lang="en-US" altLang="en-US" sz="4000" b="1" u="sng" smtClean="0">
                <a:solidFill>
                  <a:srgbClr val="FF0000"/>
                </a:solidFill>
              </a:rPr>
              <a:t>Due Process</a:t>
            </a:r>
          </a:p>
        </p:txBody>
      </p:sp>
      <p:sp>
        <p:nvSpPr>
          <p:cNvPr id="3" name="Content Placeholder 2"/>
          <p:cNvSpPr>
            <a:spLocks noGrp="1"/>
          </p:cNvSpPr>
          <p:nvPr>
            <p:ph idx="1"/>
          </p:nvPr>
        </p:nvSpPr>
        <p:spPr>
          <a:xfrm>
            <a:off x="152400" y="1600200"/>
            <a:ext cx="8839200" cy="4525963"/>
          </a:xfrm>
        </p:spPr>
        <p:txBody>
          <a:bodyPr>
            <a:normAutofit fontScale="92500"/>
          </a:bodyPr>
          <a:lstStyle/>
          <a:p>
            <a:pPr>
              <a:defRPr/>
            </a:pPr>
            <a:r>
              <a:rPr lang="en-US" dirty="0" smtClean="0">
                <a:solidFill>
                  <a:srgbClr val="FF0000"/>
                </a:solidFill>
              </a:rPr>
              <a:t>The government must use proper legal procedures before taking away a persons freedom or property</a:t>
            </a:r>
          </a:p>
          <a:p>
            <a:pPr lvl="1">
              <a:defRPr/>
            </a:pPr>
            <a:r>
              <a:rPr lang="en-US" dirty="0" smtClean="0">
                <a:solidFill>
                  <a:schemeClr val="accent4"/>
                </a:solidFill>
              </a:rPr>
              <a:t>Must have </a:t>
            </a:r>
            <a:r>
              <a:rPr lang="en-US" u="sng" dirty="0" smtClean="0">
                <a:solidFill>
                  <a:schemeClr val="accent4"/>
                </a:solidFill>
              </a:rPr>
              <a:t>evidence</a:t>
            </a:r>
            <a:r>
              <a:rPr lang="en-US" dirty="0" smtClean="0">
                <a:solidFill>
                  <a:schemeClr val="accent4"/>
                </a:solidFill>
              </a:rPr>
              <a:t> of a crime before getting a </a:t>
            </a:r>
            <a:r>
              <a:rPr lang="en-US" dirty="0" smtClean="0">
                <a:solidFill>
                  <a:schemeClr val="accent4"/>
                </a:solidFill>
              </a:rPr>
              <a:t>warrant</a:t>
            </a:r>
          </a:p>
          <a:p>
            <a:pPr lvl="2">
              <a:defRPr/>
            </a:pPr>
            <a:r>
              <a:rPr lang="en-US" dirty="0" smtClean="0">
                <a:solidFill>
                  <a:schemeClr val="accent4"/>
                </a:solidFill>
              </a:rPr>
              <a:t>Evidence has to be gathered LEGALLY</a:t>
            </a:r>
            <a:endParaRPr lang="en-US" dirty="0" smtClean="0">
              <a:solidFill>
                <a:schemeClr val="accent4"/>
              </a:solidFill>
            </a:endParaRPr>
          </a:p>
          <a:p>
            <a:pPr lvl="1">
              <a:defRPr/>
            </a:pPr>
            <a:r>
              <a:rPr lang="en-US" dirty="0" smtClean="0">
                <a:solidFill>
                  <a:schemeClr val="accent4"/>
                </a:solidFill>
              </a:rPr>
              <a:t>Must ensure that constitutional rights are provided to those accused of crimes</a:t>
            </a:r>
          </a:p>
          <a:p>
            <a:pPr lvl="2">
              <a:defRPr/>
            </a:pPr>
            <a:r>
              <a:rPr lang="en-US" dirty="0" smtClean="0">
                <a:solidFill>
                  <a:schemeClr val="accent4"/>
                </a:solidFill>
              </a:rPr>
              <a:t>4</a:t>
            </a:r>
            <a:r>
              <a:rPr lang="en-US" baseline="30000" dirty="0" smtClean="0">
                <a:solidFill>
                  <a:schemeClr val="accent4"/>
                </a:solidFill>
              </a:rPr>
              <a:t>th</a:t>
            </a:r>
            <a:r>
              <a:rPr lang="en-US" dirty="0" smtClean="0">
                <a:solidFill>
                  <a:schemeClr val="accent4"/>
                </a:solidFill>
              </a:rPr>
              <a:t>, 5</a:t>
            </a:r>
            <a:r>
              <a:rPr lang="en-US" baseline="30000" dirty="0" smtClean="0">
                <a:solidFill>
                  <a:schemeClr val="accent4"/>
                </a:solidFill>
              </a:rPr>
              <a:t>th</a:t>
            </a:r>
            <a:r>
              <a:rPr lang="en-US" dirty="0" smtClean="0">
                <a:solidFill>
                  <a:schemeClr val="accent4"/>
                </a:solidFill>
              </a:rPr>
              <a:t>, 6</a:t>
            </a:r>
            <a:r>
              <a:rPr lang="en-US" baseline="30000" dirty="0" smtClean="0">
                <a:solidFill>
                  <a:schemeClr val="accent4"/>
                </a:solidFill>
              </a:rPr>
              <a:t>th</a:t>
            </a:r>
            <a:r>
              <a:rPr lang="en-US" dirty="0" smtClean="0">
                <a:solidFill>
                  <a:schemeClr val="accent4"/>
                </a:solidFill>
              </a:rPr>
              <a:t>, 8</a:t>
            </a:r>
            <a:r>
              <a:rPr lang="en-US" baseline="30000" dirty="0" smtClean="0">
                <a:solidFill>
                  <a:schemeClr val="accent4"/>
                </a:solidFill>
              </a:rPr>
              <a:t>th</a:t>
            </a:r>
            <a:r>
              <a:rPr lang="en-US" dirty="0" smtClean="0">
                <a:solidFill>
                  <a:schemeClr val="accent4"/>
                </a:solidFill>
              </a:rPr>
              <a:t> amendments</a:t>
            </a:r>
          </a:p>
          <a:p>
            <a:pPr lvl="1">
              <a:defRPr/>
            </a:pPr>
            <a:r>
              <a:rPr lang="en-US" dirty="0" smtClean="0">
                <a:solidFill>
                  <a:schemeClr val="accent4"/>
                </a:solidFill>
              </a:rPr>
              <a:t>Everyone has a right to use the legal system</a:t>
            </a:r>
          </a:p>
          <a:p>
            <a:pPr lvl="2">
              <a:defRPr/>
            </a:pPr>
            <a:r>
              <a:rPr lang="en-US" dirty="0" smtClean="0">
                <a:solidFill>
                  <a:schemeClr val="accent4"/>
                </a:solidFill>
              </a:rPr>
              <a:t>7</a:t>
            </a:r>
            <a:r>
              <a:rPr lang="en-US" baseline="30000" dirty="0" smtClean="0">
                <a:solidFill>
                  <a:schemeClr val="accent4"/>
                </a:solidFill>
              </a:rPr>
              <a:t>th</a:t>
            </a:r>
            <a:r>
              <a:rPr lang="en-US" dirty="0" smtClean="0">
                <a:solidFill>
                  <a:schemeClr val="accent4"/>
                </a:solidFill>
              </a:rPr>
              <a:t> amendment</a:t>
            </a:r>
            <a:endParaRPr lang="en-US" dirty="0">
              <a:solidFill>
                <a:schemeClr val="accent4"/>
              </a:solidFill>
            </a:endParaRPr>
          </a:p>
        </p:txBody>
      </p:sp>
    </p:spTree>
    <p:extLst>
      <p:ext uri="{BB962C8B-B14F-4D97-AF65-F5344CB8AC3E}">
        <p14:creationId xmlns:p14="http://schemas.microsoft.com/office/powerpoint/2010/main" val="2211816612"/>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990600"/>
            <a:ext cx="7620000" cy="2590800"/>
          </a:xfrm>
        </p:spPr>
        <p:txBody>
          <a:bodyPr>
            <a:normAutofit fontScale="90000"/>
          </a:bodyPr>
          <a:lstStyle/>
          <a:p>
            <a:pPr eaLnBrk="1" hangingPunct="1">
              <a:defRPr/>
            </a:pP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Did making him try on the shirt compel the suspect to be a witness against himself under the 5</a:t>
            </a:r>
            <a:r>
              <a:rPr lang="en-US" baseline="300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a:t>
            </a: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Amendment?</a:t>
            </a:r>
          </a:p>
        </p:txBody>
      </p:sp>
      <p:pic>
        <p:nvPicPr>
          <p:cNvPr id="56323" name="Picture 4"/>
          <p:cNvPicPr>
            <a:picLocks noChangeAspect="1" noChangeArrowheads="1"/>
          </p:cNvPicPr>
          <p:nvPr/>
        </p:nvPicPr>
        <p:blipFill>
          <a:blip r:embed="rId2"/>
          <a:srcRect/>
          <a:stretch>
            <a:fillRect/>
          </a:stretch>
        </p:blipFill>
        <p:spPr bwMode="ltGray">
          <a:xfrm>
            <a:off x="5486400" y="3657600"/>
            <a:ext cx="3048000" cy="3048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312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6600" dirty="0" smtClean="0">
                <a:solidFill>
                  <a:srgbClr val="FF9900"/>
                </a:solidFill>
                <a:effectLst>
                  <a:outerShdw blurRad="38100" dist="38100" dir="2700000" algn="tl">
                    <a:srgbClr val="000000">
                      <a:alpha val="43137"/>
                    </a:srgbClr>
                  </a:outerShdw>
                </a:effectLst>
                <a:latin typeface="Segoe Print" pitchFamily="2" charset="0"/>
              </a:rPr>
              <a:t>NO!</a:t>
            </a:r>
          </a:p>
        </p:txBody>
      </p:sp>
      <p:sp>
        <p:nvSpPr>
          <p:cNvPr id="11267" name="Text Box 5"/>
          <p:cNvSpPr txBox="1">
            <a:spLocks noChangeArrowheads="1"/>
          </p:cNvSpPr>
          <p:nvPr/>
        </p:nvSpPr>
        <p:spPr bwMode="ltGray">
          <a:xfrm>
            <a:off x="762000" y="1981200"/>
            <a:ext cx="7620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defRPr/>
            </a:pPr>
            <a:r>
              <a:rPr lang="en-US"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The Court said being a witness against yourself only applies to communication. When he was forced to put on the shirt, he was not forced to communicate anything.  If the 5</a:t>
            </a:r>
            <a:r>
              <a:rPr lang="en-US" sz="3200" baseline="300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th</a:t>
            </a:r>
            <a:r>
              <a:rPr lang="en-US"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 Amendment could stop this, then it could also stop the jury from looking at the suspect and comparing him to a photograph of someone. </a:t>
            </a:r>
          </a:p>
        </p:txBody>
      </p:sp>
      <p:sp>
        <p:nvSpPr>
          <p:cNvPr id="11268" name="Text Box 6"/>
          <p:cNvSpPr txBox="1">
            <a:spLocks noChangeArrowheads="1"/>
          </p:cNvSpPr>
          <p:nvPr/>
        </p:nvSpPr>
        <p:spPr bwMode="ltGray">
          <a:xfrm>
            <a:off x="6096000" y="64008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CC3300"/>
                </a:solidFill>
                <a:latin typeface="Tahoma" pitchFamily="34" charset="0"/>
                <a:cs typeface="Tahoma" pitchFamily="34" charset="0"/>
              </a:rPr>
              <a:t>Holt v. U.S. (1910)</a:t>
            </a:r>
          </a:p>
        </p:txBody>
      </p:sp>
    </p:spTree>
    <p:extLst>
      <p:ext uri="{BB962C8B-B14F-4D97-AF65-F5344CB8AC3E}">
        <p14:creationId xmlns:p14="http://schemas.microsoft.com/office/powerpoint/2010/main" val="1057154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wipe(left)">
                                      <p:cBhvr>
                                        <p:cTn id="16"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143000"/>
            <a:ext cx="7620000" cy="3429000"/>
          </a:xfrm>
        </p:spPr>
        <p:txBody>
          <a:bodyPr>
            <a:normAutofit fontScale="90000"/>
          </a:bodyPr>
          <a:lstStyle/>
          <a:p>
            <a:pPr algn="l" eaLnBrk="1" hangingPunct="1">
              <a:defRPr/>
            </a:pPr>
            <a:r>
              <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6)  A </a:t>
            </a:r>
            <a:r>
              <a:rPr lang="en-US" sz="3200" dirty="0">
                <a:solidFill>
                  <a:schemeClr val="tx1"/>
                </a:solidFill>
                <a:effectLst>
                  <a:outerShdw blurRad="38100" dist="38100" dir="2700000" algn="tl">
                    <a:srgbClr val="000000">
                      <a:alpha val="43137"/>
                    </a:srgbClr>
                  </a:outerShdw>
                </a:effectLst>
                <a:latin typeface="Tahoma" pitchFamily="34" charset="0"/>
                <a:cs typeface="Tahoma" pitchFamily="34" charset="0"/>
              </a:rPr>
              <a:t>man is arrested at a hospital after a car accident. The officer believes the man has been drinking and driving. He orders a doctor to take a blood sample even though the man protests. The sample shows alcohol in the man’s blood. </a:t>
            </a:r>
            <a:endParaRPr lang="en-US" sz="3200"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pic>
        <p:nvPicPr>
          <p:cNvPr id="57347" name="Picture 6" descr="Blood tube (vaccuum style) by gringer - A vaccuum-style blood tube, with label. Created using inkscape v0.45"/>
          <p:cNvPicPr>
            <a:picLocks noChangeAspect="1" noChangeArrowheads="1"/>
          </p:cNvPicPr>
          <p:nvPr/>
        </p:nvPicPr>
        <p:blipFill>
          <a:blip r:embed="rId2"/>
          <a:srcRect/>
          <a:stretch>
            <a:fillRect/>
          </a:stretch>
        </p:blipFill>
        <p:spPr bwMode="auto">
          <a:xfrm rot="-4587841">
            <a:off x="4206875" y="3860800"/>
            <a:ext cx="785813" cy="34528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0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par>
                                <p:cTn id="8" presetID="26" presetClass="entr" presetSubtype="0" fill="hold"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wipe(down)">
                                      <p:cBhvr>
                                        <p:cTn id="10" dur="580">
                                          <p:stCondLst>
                                            <p:cond delay="0"/>
                                          </p:stCondLst>
                                        </p:cTn>
                                        <p:tgtEl>
                                          <p:spTgt spid="57347"/>
                                        </p:tgtEl>
                                      </p:cBhvr>
                                    </p:animEffect>
                                    <p:anim calcmode="lin" valueType="num">
                                      <p:cBhvr>
                                        <p:cTn id="11" dur="1822" tmFilter="0,0; 0.14,0.36; 0.43,0.73; 0.71,0.91; 1.0,1.0">
                                          <p:stCondLst>
                                            <p:cond delay="0"/>
                                          </p:stCondLst>
                                        </p:cTn>
                                        <p:tgtEl>
                                          <p:spTgt spid="57347"/>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7347"/>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7347"/>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7347"/>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7347"/>
                                        </p:tgtEl>
                                        <p:attrNameLst>
                                          <p:attrName>ppt_y</p:attrName>
                                        </p:attrNameLst>
                                      </p:cBhvr>
                                      <p:tavLst>
                                        <p:tav tm="0" fmla="#ppt_y-sin(pi*$)/81">
                                          <p:val>
                                            <p:fltVal val="0"/>
                                          </p:val>
                                        </p:tav>
                                        <p:tav tm="100000">
                                          <p:val>
                                            <p:fltVal val="1"/>
                                          </p:val>
                                        </p:tav>
                                      </p:tavLst>
                                    </p:anim>
                                    <p:animScale>
                                      <p:cBhvr>
                                        <p:cTn id="16" dur="26">
                                          <p:stCondLst>
                                            <p:cond delay="650"/>
                                          </p:stCondLst>
                                        </p:cTn>
                                        <p:tgtEl>
                                          <p:spTgt spid="57347"/>
                                        </p:tgtEl>
                                      </p:cBhvr>
                                      <p:to x="100000" y="60000"/>
                                    </p:animScale>
                                    <p:animScale>
                                      <p:cBhvr>
                                        <p:cTn id="17" dur="166" decel="50000">
                                          <p:stCondLst>
                                            <p:cond delay="676"/>
                                          </p:stCondLst>
                                        </p:cTn>
                                        <p:tgtEl>
                                          <p:spTgt spid="57347"/>
                                        </p:tgtEl>
                                      </p:cBhvr>
                                      <p:to x="100000" y="100000"/>
                                    </p:animScale>
                                    <p:animScale>
                                      <p:cBhvr>
                                        <p:cTn id="18" dur="26">
                                          <p:stCondLst>
                                            <p:cond delay="1312"/>
                                          </p:stCondLst>
                                        </p:cTn>
                                        <p:tgtEl>
                                          <p:spTgt spid="57347"/>
                                        </p:tgtEl>
                                      </p:cBhvr>
                                      <p:to x="100000" y="80000"/>
                                    </p:animScale>
                                    <p:animScale>
                                      <p:cBhvr>
                                        <p:cTn id="19" dur="166" decel="50000">
                                          <p:stCondLst>
                                            <p:cond delay="1338"/>
                                          </p:stCondLst>
                                        </p:cTn>
                                        <p:tgtEl>
                                          <p:spTgt spid="57347"/>
                                        </p:tgtEl>
                                      </p:cBhvr>
                                      <p:to x="100000" y="100000"/>
                                    </p:animScale>
                                    <p:animScale>
                                      <p:cBhvr>
                                        <p:cTn id="20" dur="26">
                                          <p:stCondLst>
                                            <p:cond delay="1642"/>
                                          </p:stCondLst>
                                        </p:cTn>
                                        <p:tgtEl>
                                          <p:spTgt spid="57347"/>
                                        </p:tgtEl>
                                      </p:cBhvr>
                                      <p:to x="100000" y="90000"/>
                                    </p:animScale>
                                    <p:animScale>
                                      <p:cBhvr>
                                        <p:cTn id="21" dur="166" decel="50000">
                                          <p:stCondLst>
                                            <p:cond delay="1668"/>
                                          </p:stCondLst>
                                        </p:cTn>
                                        <p:tgtEl>
                                          <p:spTgt spid="57347"/>
                                        </p:tgtEl>
                                      </p:cBhvr>
                                      <p:to x="100000" y="100000"/>
                                    </p:animScale>
                                    <p:animScale>
                                      <p:cBhvr>
                                        <p:cTn id="22" dur="26">
                                          <p:stCondLst>
                                            <p:cond delay="1808"/>
                                          </p:stCondLst>
                                        </p:cTn>
                                        <p:tgtEl>
                                          <p:spTgt spid="57347"/>
                                        </p:tgtEl>
                                      </p:cBhvr>
                                      <p:to x="100000" y="95000"/>
                                    </p:animScale>
                                    <p:animScale>
                                      <p:cBhvr>
                                        <p:cTn id="23" dur="166" decel="50000">
                                          <p:stCondLst>
                                            <p:cond delay="1834"/>
                                          </p:stCondLst>
                                        </p:cTn>
                                        <p:tgtEl>
                                          <p:spTgt spid="573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066800"/>
            <a:ext cx="7620000" cy="3505200"/>
          </a:xfrm>
        </p:spPr>
        <p:txBody>
          <a:bodyPr/>
          <a:lstStyle/>
          <a:p>
            <a:pPr eaLnBrk="1" hangingPunct="1">
              <a:defRPr/>
            </a:pP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Did forcing the suspect  to give a blood sample compel him to be a witness against himself under the 5</a:t>
            </a:r>
            <a:r>
              <a:rPr lang="en-US" baseline="300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a:t>
            </a:r>
            <a:r>
              <a:rPr lang="en-US"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Amendment?</a:t>
            </a:r>
          </a:p>
        </p:txBody>
      </p:sp>
      <p:pic>
        <p:nvPicPr>
          <p:cNvPr id="63491" name="Picture 6" descr="Blood tube (vaccuum style) by gringer - A vaccuum-style blood tube, with label. Created using inkscape v0.45"/>
          <p:cNvPicPr>
            <a:picLocks noChangeAspect="1" noChangeArrowheads="1"/>
          </p:cNvPicPr>
          <p:nvPr/>
        </p:nvPicPr>
        <p:blipFill>
          <a:blip r:embed="rId2"/>
          <a:srcRect/>
          <a:stretch>
            <a:fillRect/>
          </a:stretch>
        </p:blipFill>
        <p:spPr bwMode="auto">
          <a:xfrm rot="-4587841">
            <a:off x="4206875" y="3860800"/>
            <a:ext cx="785813" cy="34528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226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6600" dirty="0" smtClean="0">
                <a:solidFill>
                  <a:srgbClr val="FF9900"/>
                </a:solidFill>
                <a:effectLst>
                  <a:outerShdw blurRad="38100" dist="38100" dir="2700000" algn="tl">
                    <a:srgbClr val="000000">
                      <a:alpha val="43137"/>
                    </a:srgbClr>
                  </a:outerShdw>
                </a:effectLst>
                <a:latin typeface="Segoe Print" pitchFamily="2" charset="0"/>
              </a:rPr>
              <a:t>NO!</a:t>
            </a:r>
          </a:p>
        </p:txBody>
      </p:sp>
      <p:sp>
        <p:nvSpPr>
          <p:cNvPr id="64515" name="Text Box 5"/>
          <p:cNvSpPr txBox="1">
            <a:spLocks noChangeArrowheads="1"/>
          </p:cNvSpPr>
          <p:nvPr/>
        </p:nvSpPr>
        <p:spPr bwMode="ltGray">
          <a:xfrm>
            <a:off x="990600" y="19812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n-US" sz="2800" b="1">
              <a:solidFill>
                <a:srgbClr val="FFFF00"/>
              </a:solidFill>
              <a:latin typeface="Comic Sans MS" pitchFamily="66" charset="0"/>
              <a:cs typeface="Times New Roman" pitchFamily="18" charset="0"/>
            </a:endParaRPr>
          </a:p>
        </p:txBody>
      </p:sp>
      <p:sp>
        <p:nvSpPr>
          <p:cNvPr id="15365" name="Text Box 6"/>
          <p:cNvSpPr txBox="1">
            <a:spLocks noChangeArrowheads="1"/>
          </p:cNvSpPr>
          <p:nvPr/>
        </p:nvSpPr>
        <p:spPr bwMode="ltGray">
          <a:xfrm>
            <a:off x="823913" y="2035175"/>
            <a:ext cx="75723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defRPr/>
            </a:pPr>
            <a:r>
              <a:rPr lang="en-US" sz="3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When the officer told the doctor to take the blood sample even after the suspect protested, the suspect was compelled to give blood. However, the Court said being a “witness” against yourself only applies to communication. The suspect was compelled to give physical evidence.  He was not compelled to communicate anything. </a:t>
            </a:r>
          </a:p>
        </p:txBody>
      </p:sp>
      <p:sp>
        <p:nvSpPr>
          <p:cNvPr id="15366" name="Text Box 7"/>
          <p:cNvSpPr txBox="1">
            <a:spLocks noChangeArrowheads="1"/>
          </p:cNvSpPr>
          <p:nvPr/>
        </p:nvSpPr>
        <p:spPr bwMode="ltGray">
          <a:xfrm>
            <a:off x="5486400" y="6400800"/>
            <a:ext cx="3657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800">
                <a:solidFill>
                  <a:srgbClr val="CC3300"/>
                </a:solidFill>
                <a:latin typeface="Tahoma" pitchFamily="34" charset="0"/>
                <a:cs typeface="Tahoma" pitchFamily="34" charset="0"/>
              </a:rPr>
              <a:t>Schmerber v. California (1966)</a:t>
            </a:r>
          </a:p>
        </p:txBody>
      </p:sp>
    </p:spTree>
    <p:extLst>
      <p:ext uri="{BB962C8B-B14F-4D97-AF65-F5344CB8AC3E}">
        <p14:creationId xmlns:p14="http://schemas.microsoft.com/office/powerpoint/2010/main" val="76387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fade">
                                      <p:cBhvr>
                                        <p:cTn id="13" dur="500"/>
                                        <p:tgtEl>
                                          <p:spTgt spid="1536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wipe(left)">
                                      <p:cBhvr>
                                        <p:cTn id="16"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P spid="153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762000"/>
            <a:ext cx="8686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6600" b="1" kern="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MINI-QUIZ</a:t>
            </a:r>
          </a:p>
        </p:txBody>
      </p:sp>
      <p:sp>
        <p:nvSpPr>
          <p:cNvPr id="5" name="Rectangle 3"/>
          <p:cNvSpPr txBox="1">
            <a:spLocks noChangeArrowheads="1"/>
          </p:cNvSpPr>
          <p:nvPr/>
        </p:nvSpPr>
        <p:spPr bwMode="auto">
          <a:xfrm>
            <a:off x="1371600" y="4419600"/>
            <a:ext cx="640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SzPct val="9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Blip>
                <a:blip r:embed="rId2"/>
              </a:buBlip>
              <a:defRPr sz="2800">
                <a:solidFill>
                  <a:schemeClr val="tx1"/>
                </a:solidFill>
                <a:latin typeface="+mn-lt"/>
              </a:defRPr>
            </a:lvl2pPr>
            <a:lvl3pPr marL="1143000" indent="-228600" algn="l" rtl="0" eaLnBrk="0" fontAlgn="base" hangingPunct="0">
              <a:spcBef>
                <a:spcPct val="20000"/>
              </a:spcBef>
              <a:spcAft>
                <a:spcPct val="0"/>
              </a:spcAft>
              <a:buBlip>
                <a:blip r:embed="rId3"/>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6000" kern="0" dirty="0" smtClean="0">
                <a:solidFill>
                  <a:srgbClr val="FF9900"/>
                </a:solidFill>
                <a:effectLst>
                  <a:outerShdw blurRad="38100" dist="38100" dir="2700000" algn="tl">
                    <a:srgbClr val="000000">
                      <a:alpha val="43137"/>
                    </a:srgbClr>
                  </a:outerShdw>
                </a:effectLst>
                <a:latin typeface="Segoe Print" pitchFamily="2" charset="0"/>
                <a:cs typeface="Tahoma" pitchFamily="34" charset="0"/>
              </a:rPr>
              <a:t>True or False?</a:t>
            </a:r>
          </a:p>
        </p:txBody>
      </p:sp>
      <p:sp>
        <p:nvSpPr>
          <p:cNvPr id="6" name="TextBox 5"/>
          <p:cNvSpPr txBox="1"/>
          <p:nvPr/>
        </p:nvSpPr>
        <p:spPr>
          <a:xfrm>
            <a:off x="1828800" y="3352800"/>
            <a:ext cx="5638800" cy="584200"/>
          </a:xfrm>
          <a:prstGeom prst="rect">
            <a:avLst/>
          </a:prstGeom>
          <a:noFill/>
        </p:spPr>
        <p:txBody>
          <a:bodyPr>
            <a:spAutoFit/>
          </a:bodyPr>
          <a:lstStyle/>
          <a:p>
            <a:pPr>
              <a:defRPr/>
            </a:pPr>
            <a:r>
              <a:rPr lang="en-US" sz="3200" dirty="0">
                <a:solidFill>
                  <a:schemeClr val="tx1">
                    <a:lumMod val="10000"/>
                  </a:schemeClr>
                </a:solidFill>
                <a:latin typeface="Segoe Script" pitchFamily="34" charset="0"/>
              </a:rPr>
              <a:t>5</a:t>
            </a:r>
            <a:r>
              <a:rPr lang="en-US" sz="3200" baseline="30000" dirty="0">
                <a:solidFill>
                  <a:schemeClr val="tx1">
                    <a:lumMod val="10000"/>
                  </a:schemeClr>
                </a:solidFill>
                <a:latin typeface="Segoe Script" pitchFamily="34" charset="0"/>
              </a:rPr>
              <a:t>th</a:t>
            </a:r>
            <a:r>
              <a:rPr lang="en-US" sz="3200" dirty="0">
                <a:solidFill>
                  <a:schemeClr val="tx1">
                    <a:lumMod val="10000"/>
                  </a:schemeClr>
                </a:solidFill>
                <a:latin typeface="Segoe Script" pitchFamily="34" charset="0"/>
              </a:rPr>
              <a:t> Amendment</a:t>
            </a:r>
          </a:p>
        </p:txBody>
      </p:sp>
      <p:pic>
        <p:nvPicPr>
          <p:cNvPr id="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9850" y="2209800"/>
            <a:ext cx="104775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053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800" kern="0" dirty="0" smtClean="0">
                <a:solidFill>
                  <a:srgbClr val="FF9900"/>
                </a:solidFill>
                <a:effectLst>
                  <a:outerShdw blurRad="38100" dist="38100" dir="2700000" algn="tl">
                    <a:srgbClr val="000000">
                      <a:alpha val="43137"/>
                    </a:srgbClr>
                  </a:outerShdw>
                </a:effectLst>
                <a:latin typeface="Segoe Print" pitchFamily="2" charset="0"/>
              </a:rPr>
              <a:t>True or False?</a:t>
            </a:r>
          </a:p>
        </p:txBody>
      </p:sp>
      <p:sp>
        <p:nvSpPr>
          <p:cNvPr id="3" name="Rectangle 2"/>
          <p:cNvSpPr txBox="1">
            <a:spLocks noChangeArrowheads="1"/>
          </p:cNvSpPr>
          <p:nvPr/>
        </p:nvSpPr>
        <p:spPr>
          <a:xfrm>
            <a:off x="685800" y="1752600"/>
            <a:ext cx="7772400" cy="2514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1) “Compelled” means “forced.”</a:t>
            </a:r>
          </a:p>
        </p:txBody>
      </p:sp>
      <p:sp>
        <p:nvSpPr>
          <p:cNvPr id="4" name="TextBox 3"/>
          <p:cNvSpPr txBox="1"/>
          <p:nvPr/>
        </p:nvSpPr>
        <p:spPr>
          <a:xfrm>
            <a:off x="3048000" y="4702175"/>
            <a:ext cx="3048000" cy="1568450"/>
          </a:xfrm>
          <a:prstGeom prst="rect">
            <a:avLst/>
          </a:prstGeom>
          <a:noFill/>
        </p:spPr>
        <p:txBody>
          <a:bodyPr>
            <a:spAutoFit/>
          </a:bodyPr>
          <a:lstStyle/>
          <a:p>
            <a:pPr marL="685800" indent="-6858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True    </a:t>
            </a:r>
          </a:p>
          <a:p>
            <a:pPr marL="571500" indent="-5715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 False</a:t>
            </a:r>
          </a:p>
        </p:txBody>
      </p:sp>
      <p:sp>
        <p:nvSpPr>
          <p:cNvPr id="5" name="TextBox 4"/>
          <p:cNvSpPr txBox="1"/>
          <p:nvPr/>
        </p:nvSpPr>
        <p:spPr>
          <a:xfrm>
            <a:off x="2819400" y="4478338"/>
            <a:ext cx="1219200" cy="1108075"/>
          </a:xfrm>
          <a:prstGeom prst="rect">
            <a:avLst/>
          </a:prstGeom>
          <a:noFill/>
        </p:spPr>
        <p:txBody>
          <a:bodyPr>
            <a:spAutoFit/>
          </a:bodyPr>
          <a:lstStyle/>
          <a:p>
            <a:pPr>
              <a:defRPr/>
            </a:pPr>
            <a:r>
              <a:rPr lang="en-US" sz="6600" dirty="0">
                <a:solidFill>
                  <a:srgbClr val="C00000"/>
                </a:solidFill>
                <a:effectLst>
                  <a:outerShdw blurRad="38100" dist="38100" dir="2700000" algn="tl">
                    <a:srgbClr val="000000">
                      <a:alpha val="43137"/>
                    </a:srgbClr>
                  </a:outerShdw>
                </a:effectLst>
                <a:sym typeface="Wingdings"/>
              </a:rPr>
              <a:t></a:t>
            </a:r>
            <a:endParaRPr lang="en-US" sz="6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764213" y="4306888"/>
            <a:ext cx="3074987" cy="2308225"/>
          </a:xfrm>
          <a:prstGeom prst="rect">
            <a:avLst/>
          </a:prstGeom>
          <a:noFill/>
        </p:spPr>
        <p:txBody>
          <a:bodyPr>
            <a:spAutoFit/>
          </a:bodyPr>
          <a:lstStyle/>
          <a:p>
            <a:pPr>
              <a:defRPr/>
            </a:pP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5</a:t>
            </a:r>
            <a:r>
              <a:rPr lang="en-US" baseline="30000"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a:t>
            </a: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Amendment prohibits forcing suspects to communicate evidence against themselves.</a:t>
            </a:r>
          </a:p>
        </p:txBody>
      </p:sp>
    </p:spTree>
    <p:extLst>
      <p:ext uri="{BB962C8B-B14F-4D97-AF65-F5344CB8AC3E}">
        <p14:creationId xmlns:p14="http://schemas.microsoft.com/office/powerpoint/2010/main" val="3850009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800" kern="0" dirty="0" smtClean="0">
                <a:solidFill>
                  <a:srgbClr val="FF9900"/>
                </a:solidFill>
                <a:effectLst>
                  <a:outerShdw blurRad="38100" dist="38100" dir="2700000" algn="tl">
                    <a:srgbClr val="000000">
                      <a:alpha val="43137"/>
                    </a:srgbClr>
                  </a:outerShdw>
                </a:effectLst>
                <a:latin typeface="Segoe Print" pitchFamily="2" charset="0"/>
              </a:rPr>
              <a:t>True or False?</a:t>
            </a:r>
          </a:p>
        </p:txBody>
      </p:sp>
      <p:sp>
        <p:nvSpPr>
          <p:cNvPr id="3" name="Rectangle 2"/>
          <p:cNvSpPr txBox="1">
            <a:spLocks noChangeArrowheads="1"/>
          </p:cNvSpPr>
          <p:nvPr/>
        </p:nvSpPr>
        <p:spPr>
          <a:xfrm>
            <a:off x="685800" y="1752600"/>
            <a:ext cx="7772400" cy="2514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4000" kern="0" dirty="0">
                <a:solidFill>
                  <a:schemeClr val="tx1"/>
                </a:solidFill>
                <a:effectLst>
                  <a:outerShdw blurRad="38100" dist="38100" dir="2700000" algn="tl">
                    <a:srgbClr val="000000">
                      <a:alpha val="43137"/>
                    </a:srgbClr>
                  </a:outerShdw>
                </a:effectLst>
                <a:latin typeface="Tahoma" pitchFamily="34" charset="0"/>
                <a:cs typeface="Tahoma" pitchFamily="34" charset="0"/>
              </a:rPr>
              <a:t>2</a:t>
            </a: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With the 5</a:t>
            </a:r>
            <a:r>
              <a:rPr lang="en-US" sz="4000" kern="0" baseline="300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a:t>
            </a: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Amendment, the Court is worried about police wrongdoing that forces a confession.</a:t>
            </a:r>
          </a:p>
        </p:txBody>
      </p:sp>
      <p:sp>
        <p:nvSpPr>
          <p:cNvPr id="4" name="TextBox 3"/>
          <p:cNvSpPr txBox="1"/>
          <p:nvPr/>
        </p:nvSpPr>
        <p:spPr>
          <a:xfrm>
            <a:off x="3048000" y="4702175"/>
            <a:ext cx="3048000" cy="1568450"/>
          </a:xfrm>
          <a:prstGeom prst="rect">
            <a:avLst/>
          </a:prstGeom>
          <a:noFill/>
        </p:spPr>
        <p:txBody>
          <a:bodyPr>
            <a:spAutoFit/>
          </a:bodyPr>
          <a:lstStyle/>
          <a:p>
            <a:pPr marL="685800" indent="-6858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True    </a:t>
            </a:r>
          </a:p>
          <a:p>
            <a:pPr marL="571500" indent="-5715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 False</a:t>
            </a:r>
          </a:p>
        </p:txBody>
      </p:sp>
      <p:sp>
        <p:nvSpPr>
          <p:cNvPr id="5" name="TextBox 4"/>
          <p:cNvSpPr txBox="1"/>
          <p:nvPr/>
        </p:nvSpPr>
        <p:spPr>
          <a:xfrm>
            <a:off x="2819400" y="4381500"/>
            <a:ext cx="1219200" cy="1108075"/>
          </a:xfrm>
          <a:prstGeom prst="rect">
            <a:avLst/>
          </a:prstGeom>
          <a:noFill/>
        </p:spPr>
        <p:txBody>
          <a:bodyPr>
            <a:spAutoFit/>
          </a:bodyPr>
          <a:lstStyle/>
          <a:p>
            <a:pPr>
              <a:defRPr/>
            </a:pPr>
            <a:r>
              <a:rPr lang="en-US" sz="6600" dirty="0">
                <a:solidFill>
                  <a:srgbClr val="C00000"/>
                </a:solidFill>
                <a:effectLst>
                  <a:outerShdw blurRad="38100" dist="38100" dir="2700000" algn="tl">
                    <a:srgbClr val="000000">
                      <a:alpha val="43137"/>
                    </a:srgbClr>
                  </a:outerShdw>
                </a:effectLst>
                <a:sym typeface="Wingdings"/>
              </a:rPr>
              <a:t></a:t>
            </a:r>
            <a:endParaRPr lang="en-US" sz="6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543550" y="4519613"/>
            <a:ext cx="3276600" cy="1939925"/>
          </a:xfrm>
          <a:prstGeom prst="rect">
            <a:avLst/>
          </a:prstGeom>
          <a:noFill/>
        </p:spPr>
        <p:txBody>
          <a:bodyPr>
            <a:spAutoFit/>
          </a:bodyPr>
          <a:lstStyle/>
          <a:p>
            <a:pPr>
              <a:defRPr/>
            </a:pP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Court has talked about the intimidating environment and tactics used during police interrogation. </a:t>
            </a:r>
          </a:p>
        </p:txBody>
      </p:sp>
    </p:spTree>
    <p:extLst>
      <p:ext uri="{BB962C8B-B14F-4D97-AF65-F5344CB8AC3E}">
        <p14:creationId xmlns:p14="http://schemas.microsoft.com/office/powerpoint/2010/main" val="2574547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800" kern="0" dirty="0" smtClean="0">
                <a:solidFill>
                  <a:srgbClr val="FF9900"/>
                </a:solidFill>
                <a:effectLst>
                  <a:outerShdw blurRad="38100" dist="38100" dir="2700000" algn="tl">
                    <a:srgbClr val="000000">
                      <a:alpha val="43137"/>
                    </a:srgbClr>
                  </a:outerShdw>
                </a:effectLst>
                <a:latin typeface="Segoe Print" pitchFamily="2" charset="0"/>
              </a:rPr>
              <a:t>True or False?</a:t>
            </a:r>
          </a:p>
        </p:txBody>
      </p:sp>
      <p:sp>
        <p:nvSpPr>
          <p:cNvPr id="3" name="Rectangle 2"/>
          <p:cNvSpPr txBox="1">
            <a:spLocks noChangeArrowheads="1"/>
          </p:cNvSpPr>
          <p:nvPr/>
        </p:nvSpPr>
        <p:spPr>
          <a:xfrm>
            <a:off x="685800" y="1752600"/>
            <a:ext cx="7772400" cy="2514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4000" kern="0" dirty="0">
                <a:solidFill>
                  <a:schemeClr val="tx1"/>
                </a:solidFill>
                <a:effectLst>
                  <a:outerShdw blurRad="38100" dist="38100" dir="2700000" algn="tl">
                    <a:srgbClr val="000000">
                      <a:alpha val="43137"/>
                    </a:srgbClr>
                  </a:outerShdw>
                </a:effectLst>
                <a:latin typeface="Tahoma" pitchFamily="34" charset="0"/>
                <a:cs typeface="Tahoma" pitchFamily="34" charset="0"/>
              </a:rPr>
              <a:t>4</a:t>
            </a: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Being a “witness” against yourself only applies to communicating information.</a:t>
            </a:r>
          </a:p>
        </p:txBody>
      </p:sp>
      <p:sp>
        <p:nvSpPr>
          <p:cNvPr id="4" name="TextBox 3"/>
          <p:cNvSpPr txBox="1"/>
          <p:nvPr/>
        </p:nvSpPr>
        <p:spPr>
          <a:xfrm>
            <a:off x="3048000" y="4702175"/>
            <a:ext cx="3048000" cy="1568450"/>
          </a:xfrm>
          <a:prstGeom prst="rect">
            <a:avLst/>
          </a:prstGeom>
          <a:noFill/>
        </p:spPr>
        <p:txBody>
          <a:bodyPr>
            <a:spAutoFit/>
          </a:bodyPr>
          <a:lstStyle/>
          <a:p>
            <a:pPr marL="685800" indent="-6858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True    </a:t>
            </a:r>
          </a:p>
          <a:p>
            <a:pPr marL="571500" indent="-5715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 False</a:t>
            </a:r>
          </a:p>
        </p:txBody>
      </p:sp>
      <p:sp>
        <p:nvSpPr>
          <p:cNvPr id="5" name="TextBox 4"/>
          <p:cNvSpPr txBox="1"/>
          <p:nvPr/>
        </p:nvSpPr>
        <p:spPr>
          <a:xfrm>
            <a:off x="2819400" y="4397375"/>
            <a:ext cx="1219200" cy="1108075"/>
          </a:xfrm>
          <a:prstGeom prst="rect">
            <a:avLst/>
          </a:prstGeom>
          <a:noFill/>
        </p:spPr>
        <p:txBody>
          <a:bodyPr>
            <a:spAutoFit/>
          </a:bodyPr>
          <a:lstStyle/>
          <a:p>
            <a:pPr>
              <a:defRPr/>
            </a:pPr>
            <a:r>
              <a:rPr lang="en-US" sz="6600" dirty="0">
                <a:solidFill>
                  <a:srgbClr val="C00000"/>
                </a:solidFill>
                <a:effectLst>
                  <a:outerShdw blurRad="38100" dist="38100" dir="2700000" algn="tl">
                    <a:srgbClr val="000000">
                      <a:alpha val="43137"/>
                    </a:srgbClr>
                  </a:outerShdw>
                </a:effectLst>
                <a:sym typeface="Wingdings"/>
              </a:rPr>
              <a:t></a:t>
            </a:r>
            <a:endParaRPr lang="en-US" sz="6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543550" y="4702175"/>
            <a:ext cx="3276600" cy="1568450"/>
          </a:xfrm>
          <a:prstGeom prst="rect">
            <a:avLst/>
          </a:prstGeom>
          <a:noFill/>
        </p:spPr>
        <p:txBody>
          <a:bodyPr>
            <a:spAutoFit/>
          </a:bodyPr>
          <a:lstStyle/>
          <a:p>
            <a:pPr>
              <a:defRPr/>
            </a:pP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Court has said trying on a shirt, for example, is not communication.</a:t>
            </a:r>
          </a:p>
        </p:txBody>
      </p:sp>
    </p:spTree>
    <p:extLst>
      <p:ext uri="{BB962C8B-B14F-4D97-AF65-F5344CB8AC3E}">
        <p14:creationId xmlns:p14="http://schemas.microsoft.com/office/powerpoint/2010/main" val="3219252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800" kern="0" dirty="0" smtClean="0">
                <a:solidFill>
                  <a:srgbClr val="FF9900"/>
                </a:solidFill>
                <a:effectLst>
                  <a:outerShdw blurRad="38100" dist="38100" dir="2700000" algn="tl">
                    <a:srgbClr val="000000">
                      <a:alpha val="43137"/>
                    </a:srgbClr>
                  </a:outerShdw>
                </a:effectLst>
                <a:latin typeface="Segoe Print" pitchFamily="2" charset="0"/>
              </a:rPr>
              <a:t>True or False?</a:t>
            </a:r>
          </a:p>
        </p:txBody>
      </p:sp>
      <p:sp>
        <p:nvSpPr>
          <p:cNvPr id="3" name="Rectangle 2"/>
          <p:cNvSpPr txBox="1">
            <a:spLocks noChangeArrowheads="1"/>
          </p:cNvSpPr>
          <p:nvPr/>
        </p:nvSpPr>
        <p:spPr>
          <a:xfrm>
            <a:off x="685800" y="1752600"/>
            <a:ext cx="7772400" cy="2514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5) Suspects are completely protected because police can’t make them be a witness against themselves.</a:t>
            </a:r>
          </a:p>
        </p:txBody>
      </p:sp>
      <p:sp>
        <p:nvSpPr>
          <p:cNvPr id="4" name="TextBox 3"/>
          <p:cNvSpPr txBox="1"/>
          <p:nvPr/>
        </p:nvSpPr>
        <p:spPr>
          <a:xfrm>
            <a:off x="3048000" y="4702175"/>
            <a:ext cx="3048000" cy="1568450"/>
          </a:xfrm>
          <a:prstGeom prst="rect">
            <a:avLst/>
          </a:prstGeom>
          <a:noFill/>
        </p:spPr>
        <p:txBody>
          <a:bodyPr>
            <a:spAutoFit/>
          </a:bodyPr>
          <a:lstStyle/>
          <a:p>
            <a:pPr marL="685800" indent="-6858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True    </a:t>
            </a:r>
          </a:p>
          <a:p>
            <a:pPr marL="571500" indent="-5715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 False</a:t>
            </a:r>
          </a:p>
        </p:txBody>
      </p:sp>
      <p:sp>
        <p:nvSpPr>
          <p:cNvPr id="5" name="TextBox 4"/>
          <p:cNvSpPr txBox="1"/>
          <p:nvPr/>
        </p:nvSpPr>
        <p:spPr>
          <a:xfrm>
            <a:off x="2819400" y="5140325"/>
            <a:ext cx="1219200" cy="1108075"/>
          </a:xfrm>
          <a:prstGeom prst="rect">
            <a:avLst/>
          </a:prstGeom>
          <a:noFill/>
        </p:spPr>
        <p:txBody>
          <a:bodyPr>
            <a:spAutoFit/>
          </a:bodyPr>
          <a:lstStyle/>
          <a:p>
            <a:pPr>
              <a:defRPr/>
            </a:pPr>
            <a:r>
              <a:rPr lang="en-US" sz="6600" dirty="0">
                <a:solidFill>
                  <a:srgbClr val="C00000"/>
                </a:solidFill>
                <a:effectLst>
                  <a:outerShdw blurRad="38100" dist="38100" dir="2700000" algn="tl">
                    <a:srgbClr val="000000">
                      <a:alpha val="43137"/>
                    </a:srgbClr>
                  </a:outerShdw>
                </a:effectLst>
                <a:sym typeface="Wingdings"/>
              </a:rPr>
              <a:t></a:t>
            </a:r>
            <a:endParaRPr lang="en-US" sz="6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543550" y="4702175"/>
            <a:ext cx="3276600" cy="1938338"/>
          </a:xfrm>
          <a:prstGeom prst="rect">
            <a:avLst/>
          </a:prstGeom>
          <a:noFill/>
        </p:spPr>
        <p:txBody>
          <a:bodyPr>
            <a:spAutoFit/>
          </a:bodyPr>
          <a:lstStyle/>
          <a:p>
            <a:pPr>
              <a:defRPr/>
            </a:pP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There are some things police can make suspects do that aren’t considered communication.</a:t>
            </a:r>
          </a:p>
        </p:txBody>
      </p:sp>
    </p:spTree>
    <p:extLst>
      <p:ext uri="{BB962C8B-B14F-4D97-AF65-F5344CB8AC3E}">
        <p14:creationId xmlns:p14="http://schemas.microsoft.com/office/powerpoint/2010/main" val="84111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Warrants &amp; Probable Cause</a:t>
            </a:r>
          </a:p>
        </p:txBody>
      </p:sp>
      <p:sp>
        <p:nvSpPr>
          <p:cNvPr id="32771" name="Content Placeholder 2"/>
          <p:cNvSpPr>
            <a:spLocks noGrp="1"/>
          </p:cNvSpPr>
          <p:nvPr>
            <p:ph idx="1"/>
          </p:nvPr>
        </p:nvSpPr>
        <p:spPr/>
        <p:txBody>
          <a:bodyPr/>
          <a:lstStyle/>
          <a:p>
            <a:r>
              <a:rPr lang="en-US" altLang="en-US" dirty="0" smtClean="0"/>
              <a:t>When police are ready to make an arrest, they get a judge to sign a warrant.</a:t>
            </a:r>
          </a:p>
          <a:p>
            <a:pPr lvl="1"/>
            <a:r>
              <a:rPr lang="en-US" altLang="en-US" dirty="0" smtClean="0">
                <a:solidFill>
                  <a:srgbClr val="FF0000"/>
                </a:solidFill>
              </a:rPr>
              <a:t>Police must have a warrant</a:t>
            </a:r>
            <a:r>
              <a:rPr lang="en-US" altLang="en-US" dirty="0" smtClean="0"/>
              <a:t> to arrest a person</a:t>
            </a:r>
          </a:p>
          <a:p>
            <a:pPr lvl="1"/>
            <a:endParaRPr lang="en-US" altLang="en-US" dirty="0" smtClean="0"/>
          </a:p>
          <a:p>
            <a:r>
              <a:rPr lang="en-US" altLang="en-US" dirty="0" smtClean="0">
                <a:solidFill>
                  <a:srgbClr val="FF0000"/>
                </a:solidFill>
              </a:rPr>
              <a:t>UNLESS they have PROBABLE CAUSE</a:t>
            </a:r>
          </a:p>
          <a:p>
            <a:pPr lvl="1"/>
            <a:r>
              <a:rPr lang="en-US" altLang="en-US" dirty="0" smtClean="0">
                <a:solidFill>
                  <a:srgbClr val="FF0000"/>
                </a:solidFill>
              </a:rPr>
              <a:t>Clear visual evidence that you did the crime</a:t>
            </a:r>
          </a:p>
          <a:p>
            <a:pPr lvl="2"/>
            <a:r>
              <a:rPr lang="en-US" altLang="en-US" dirty="0" smtClean="0"/>
              <a:t>Example: the cop saw </a:t>
            </a:r>
            <a:r>
              <a:rPr lang="en-US" altLang="en-US" dirty="0" err="1" smtClean="0"/>
              <a:t>johnny</a:t>
            </a:r>
            <a:r>
              <a:rPr lang="en-US" altLang="en-US" dirty="0" smtClean="0"/>
              <a:t> breaking into a car</a:t>
            </a:r>
          </a:p>
          <a:p>
            <a:pPr lvl="2"/>
            <a:r>
              <a:rPr lang="en-US" altLang="en-US" dirty="0" smtClean="0"/>
              <a:t>The cop saw Ricky trying to hide a laptop under his coat and walk out of the store</a:t>
            </a:r>
          </a:p>
        </p:txBody>
      </p:sp>
    </p:spTree>
    <p:extLst>
      <p:ext uri="{BB962C8B-B14F-4D97-AF65-F5344CB8AC3E}">
        <p14:creationId xmlns:p14="http://schemas.microsoft.com/office/powerpoint/2010/main" val="2363324687"/>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800" kern="0" dirty="0" smtClean="0">
                <a:solidFill>
                  <a:srgbClr val="FF9900"/>
                </a:solidFill>
                <a:effectLst>
                  <a:outerShdw blurRad="38100" dist="38100" dir="2700000" algn="tl">
                    <a:srgbClr val="000000">
                      <a:alpha val="43137"/>
                    </a:srgbClr>
                  </a:outerShdw>
                </a:effectLst>
                <a:latin typeface="Segoe Print" pitchFamily="2" charset="0"/>
              </a:rPr>
              <a:t>True or False?</a:t>
            </a:r>
          </a:p>
        </p:txBody>
      </p:sp>
      <p:sp>
        <p:nvSpPr>
          <p:cNvPr id="3" name="Rectangle 2"/>
          <p:cNvSpPr txBox="1">
            <a:spLocks noChangeArrowheads="1"/>
          </p:cNvSpPr>
          <p:nvPr/>
        </p:nvSpPr>
        <p:spPr>
          <a:xfrm>
            <a:off x="685800" y="1752600"/>
            <a:ext cx="7772400" cy="2514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4000" kern="0" dirty="0">
                <a:solidFill>
                  <a:schemeClr val="tx1"/>
                </a:solidFill>
                <a:effectLst>
                  <a:outerShdw blurRad="38100" dist="38100" dir="2700000" algn="tl">
                    <a:srgbClr val="000000">
                      <a:alpha val="43137"/>
                    </a:srgbClr>
                  </a:outerShdw>
                </a:effectLst>
                <a:latin typeface="Tahoma" pitchFamily="34" charset="0"/>
                <a:cs typeface="Tahoma" pitchFamily="34" charset="0"/>
              </a:rPr>
              <a:t>6</a:t>
            </a: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The Court doesn’t care how police get a confession as long as the criminal is caught.</a:t>
            </a:r>
          </a:p>
        </p:txBody>
      </p:sp>
      <p:sp>
        <p:nvSpPr>
          <p:cNvPr id="4" name="TextBox 3"/>
          <p:cNvSpPr txBox="1"/>
          <p:nvPr/>
        </p:nvSpPr>
        <p:spPr>
          <a:xfrm>
            <a:off x="3048000" y="4702175"/>
            <a:ext cx="3048000" cy="1568450"/>
          </a:xfrm>
          <a:prstGeom prst="rect">
            <a:avLst/>
          </a:prstGeom>
          <a:noFill/>
        </p:spPr>
        <p:txBody>
          <a:bodyPr>
            <a:spAutoFit/>
          </a:bodyPr>
          <a:lstStyle/>
          <a:p>
            <a:pPr marL="685800" indent="-6858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True    </a:t>
            </a:r>
          </a:p>
          <a:p>
            <a:pPr marL="571500" indent="-5715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 False</a:t>
            </a:r>
          </a:p>
        </p:txBody>
      </p:sp>
      <p:sp>
        <p:nvSpPr>
          <p:cNvPr id="5" name="TextBox 4"/>
          <p:cNvSpPr txBox="1"/>
          <p:nvPr/>
        </p:nvSpPr>
        <p:spPr>
          <a:xfrm>
            <a:off x="2819400" y="5162550"/>
            <a:ext cx="1219200" cy="1108075"/>
          </a:xfrm>
          <a:prstGeom prst="rect">
            <a:avLst/>
          </a:prstGeom>
          <a:noFill/>
        </p:spPr>
        <p:txBody>
          <a:bodyPr>
            <a:spAutoFit/>
          </a:bodyPr>
          <a:lstStyle/>
          <a:p>
            <a:pPr>
              <a:defRPr/>
            </a:pPr>
            <a:r>
              <a:rPr lang="en-US" sz="6600" dirty="0">
                <a:solidFill>
                  <a:srgbClr val="C00000"/>
                </a:solidFill>
                <a:effectLst>
                  <a:outerShdw blurRad="38100" dist="38100" dir="2700000" algn="tl">
                    <a:srgbClr val="000000">
                      <a:alpha val="43137"/>
                    </a:srgbClr>
                  </a:outerShdw>
                </a:effectLst>
                <a:sym typeface="Wingdings"/>
              </a:rPr>
              <a:t></a:t>
            </a:r>
            <a:endParaRPr lang="en-US" sz="6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543550" y="5070475"/>
            <a:ext cx="3276600" cy="831850"/>
          </a:xfrm>
          <a:prstGeom prst="rect">
            <a:avLst/>
          </a:prstGeom>
          <a:noFill/>
        </p:spPr>
        <p:txBody>
          <a:bodyPr>
            <a:spAutoFit/>
          </a:bodyPr>
          <a:lstStyle/>
          <a:p>
            <a:pPr>
              <a:defRPr/>
            </a:pP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That’s the whole point of the 5</a:t>
            </a:r>
            <a:r>
              <a:rPr lang="en-US" baseline="30000"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a:t>
            </a: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Amendment!</a:t>
            </a:r>
          </a:p>
        </p:txBody>
      </p:sp>
    </p:spTree>
    <p:extLst>
      <p:ext uri="{BB962C8B-B14F-4D97-AF65-F5344CB8AC3E}">
        <p14:creationId xmlns:p14="http://schemas.microsoft.com/office/powerpoint/2010/main" val="918322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800" kern="0" dirty="0" smtClean="0">
                <a:solidFill>
                  <a:srgbClr val="FF9900"/>
                </a:solidFill>
                <a:effectLst>
                  <a:outerShdw blurRad="38100" dist="38100" dir="2700000" algn="tl">
                    <a:srgbClr val="000000">
                      <a:alpha val="43137"/>
                    </a:srgbClr>
                  </a:outerShdw>
                </a:effectLst>
                <a:latin typeface="Segoe Print" pitchFamily="2" charset="0"/>
              </a:rPr>
              <a:t>True or False?</a:t>
            </a:r>
          </a:p>
        </p:txBody>
      </p:sp>
      <p:sp>
        <p:nvSpPr>
          <p:cNvPr id="3" name="Rectangle 2"/>
          <p:cNvSpPr txBox="1">
            <a:spLocks noChangeArrowheads="1"/>
          </p:cNvSpPr>
          <p:nvPr/>
        </p:nvSpPr>
        <p:spPr>
          <a:xfrm>
            <a:off x="685800" y="1752600"/>
            <a:ext cx="7772400" cy="2514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7) The main consequence of violating the 5</a:t>
            </a:r>
            <a:r>
              <a:rPr lang="en-US" sz="4000" kern="0" baseline="3000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th</a:t>
            </a: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Amendment is not being able to use the evidence against the suspect.</a:t>
            </a:r>
          </a:p>
        </p:txBody>
      </p:sp>
      <p:sp>
        <p:nvSpPr>
          <p:cNvPr id="4" name="TextBox 3"/>
          <p:cNvSpPr txBox="1"/>
          <p:nvPr/>
        </p:nvSpPr>
        <p:spPr>
          <a:xfrm>
            <a:off x="3048000" y="4702175"/>
            <a:ext cx="3048000" cy="1568450"/>
          </a:xfrm>
          <a:prstGeom prst="rect">
            <a:avLst/>
          </a:prstGeom>
          <a:noFill/>
        </p:spPr>
        <p:txBody>
          <a:bodyPr>
            <a:spAutoFit/>
          </a:bodyPr>
          <a:lstStyle/>
          <a:p>
            <a:pPr marL="685800" indent="-6858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True    </a:t>
            </a:r>
          </a:p>
          <a:p>
            <a:pPr marL="571500" indent="-5715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 False</a:t>
            </a:r>
          </a:p>
        </p:txBody>
      </p:sp>
      <p:sp>
        <p:nvSpPr>
          <p:cNvPr id="5" name="TextBox 4"/>
          <p:cNvSpPr txBox="1"/>
          <p:nvPr/>
        </p:nvSpPr>
        <p:spPr>
          <a:xfrm>
            <a:off x="2819400" y="4408488"/>
            <a:ext cx="1219200" cy="1108075"/>
          </a:xfrm>
          <a:prstGeom prst="rect">
            <a:avLst/>
          </a:prstGeom>
          <a:noFill/>
        </p:spPr>
        <p:txBody>
          <a:bodyPr>
            <a:spAutoFit/>
          </a:bodyPr>
          <a:lstStyle/>
          <a:p>
            <a:pPr>
              <a:defRPr/>
            </a:pPr>
            <a:r>
              <a:rPr lang="en-US" sz="6600" dirty="0">
                <a:solidFill>
                  <a:srgbClr val="C00000"/>
                </a:solidFill>
                <a:effectLst>
                  <a:outerShdw blurRad="38100" dist="38100" dir="2700000" algn="tl">
                    <a:srgbClr val="000000">
                      <a:alpha val="43137"/>
                    </a:srgbClr>
                  </a:outerShdw>
                </a:effectLst>
                <a:sym typeface="Wingdings"/>
              </a:rPr>
              <a:t></a:t>
            </a:r>
            <a:endParaRPr lang="en-US" sz="6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543550" y="4419600"/>
            <a:ext cx="3276600" cy="2308225"/>
          </a:xfrm>
          <a:prstGeom prst="rect">
            <a:avLst/>
          </a:prstGeom>
          <a:noFill/>
        </p:spPr>
        <p:txBody>
          <a:bodyPr>
            <a:spAutoFit/>
          </a:bodyPr>
          <a:lstStyle/>
          <a:p>
            <a:pPr>
              <a:defRPr/>
            </a:pP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Evidence obtained by compelling someone to be a witness against themself can’t be used to convict the person of the crime.</a:t>
            </a:r>
          </a:p>
        </p:txBody>
      </p:sp>
    </p:spTree>
    <p:extLst>
      <p:ext uri="{BB962C8B-B14F-4D97-AF65-F5344CB8AC3E}">
        <p14:creationId xmlns:p14="http://schemas.microsoft.com/office/powerpoint/2010/main" val="305882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9144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4800" kern="0" dirty="0" smtClean="0">
                <a:solidFill>
                  <a:srgbClr val="FF9900"/>
                </a:solidFill>
                <a:effectLst>
                  <a:outerShdw blurRad="38100" dist="38100" dir="2700000" algn="tl">
                    <a:srgbClr val="000000">
                      <a:alpha val="43137"/>
                    </a:srgbClr>
                  </a:outerShdw>
                </a:effectLst>
                <a:latin typeface="Segoe Print" pitchFamily="2" charset="0"/>
              </a:rPr>
              <a:t>True or False?</a:t>
            </a:r>
          </a:p>
        </p:txBody>
      </p:sp>
      <p:sp>
        <p:nvSpPr>
          <p:cNvPr id="3" name="Rectangle 2"/>
          <p:cNvSpPr txBox="1">
            <a:spLocks noChangeArrowheads="1"/>
          </p:cNvSpPr>
          <p:nvPr/>
        </p:nvSpPr>
        <p:spPr>
          <a:xfrm>
            <a:off x="685800" y="1752600"/>
            <a:ext cx="7772400" cy="2514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4000" kern="0" dirty="0">
                <a:solidFill>
                  <a:schemeClr val="tx1"/>
                </a:solidFill>
                <a:effectLst>
                  <a:outerShdw blurRad="38100" dist="38100" dir="2700000" algn="tl">
                    <a:srgbClr val="000000">
                      <a:alpha val="43137"/>
                    </a:srgbClr>
                  </a:outerShdw>
                </a:effectLst>
                <a:latin typeface="Tahoma" pitchFamily="34" charset="0"/>
                <a:cs typeface="Tahoma" pitchFamily="34" charset="0"/>
              </a:rPr>
              <a:t>8</a:t>
            </a:r>
            <a:r>
              <a:rPr lang="en-US" sz="4000" kern="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 People suspected of a crime have the right to remain silent.</a:t>
            </a:r>
          </a:p>
        </p:txBody>
      </p:sp>
      <p:sp>
        <p:nvSpPr>
          <p:cNvPr id="4" name="TextBox 3"/>
          <p:cNvSpPr txBox="1"/>
          <p:nvPr/>
        </p:nvSpPr>
        <p:spPr>
          <a:xfrm>
            <a:off x="3048000" y="4702175"/>
            <a:ext cx="3048000" cy="1568450"/>
          </a:xfrm>
          <a:prstGeom prst="rect">
            <a:avLst/>
          </a:prstGeom>
          <a:noFill/>
        </p:spPr>
        <p:txBody>
          <a:bodyPr>
            <a:spAutoFit/>
          </a:bodyPr>
          <a:lstStyle/>
          <a:p>
            <a:pPr marL="685800" indent="-6858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True    </a:t>
            </a:r>
          </a:p>
          <a:p>
            <a:pPr marL="571500" indent="-571500" algn="l">
              <a:buFont typeface="Wingdings" pitchFamily="2" charset="2"/>
              <a:buChar char="q"/>
              <a:defRPr/>
            </a:pPr>
            <a:r>
              <a:rPr lang="en-US" sz="4800" dirty="0">
                <a:solidFill>
                  <a:srgbClr val="FFFF00"/>
                </a:solidFill>
                <a:effectLst>
                  <a:outerShdw blurRad="38100" dist="38100" dir="2700000" algn="tl">
                    <a:srgbClr val="000000">
                      <a:alpha val="43137"/>
                    </a:srgbClr>
                  </a:outerShdw>
                </a:effectLst>
                <a:latin typeface="Segoe Print" pitchFamily="2" charset="0"/>
              </a:rPr>
              <a:t> False</a:t>
            </a:r>
          </a:p>
        </p:txBody>
      </p:sp>
      <p:sp>
        <p:nvSpPr>
          <p:cNvPr id="5" name="TextBox 4"/>
          <p:cNvSpPr txBox="1"/>
          <p:nvPr/>
        </p:nvSpPr>
        <p:spPr>
          <a:xfrm>
            <a:off x="2819400" y="4408488"/>
            <a:ext cx="1219200" cy="1108075"/>
          </a:xfrm>
          <a:prstGeom prst="rect">
            <a:avLst/>
          </a:prstGeom>
          <a:noFill/>
        </p:spPr>
        <p:txBody>
          <a:bodyPr>
            <a:spAutoFit/>
          </a:bodyPr>
          <a:lstStyle/>
          <a:p>
            <a:pPr>
              <a:defRPr/>
            </a:pPr>
            <a:r>
              <a:rPr lang="en-US" sz="6600" dirty="0">
                <a:solidFill>
                  <a:srgbClr val="C00000"/>
                </a:solidFill>
                <a:effectLst>
                  <a:outerShdw blurRad="38100" dist="38100" dir="2700000" algn="tl">
                    <a:srgbClr val="000000">
                      <a:alpha val="43137"/>
                    </a:srgbClr>
                  </a:outerShdw>
                </a:effectLst>
                <a:sym typeface="Wingdings"/>
              </a:rPr>
              <a:t></a:t>
            </a:r>
            <a:endParaRPr lang="en-US" sz="6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543550" y="4546600"/>
            <a:ext cx="3276600" cy="1938338"/>
          </a:xfrm>
          <a:prstGeom prst="rect">
            <a:avLst/>
          </a:prstGeom>
          <a:noFill/>
        </p:spPr>
        <p:txBody>
          <a:bodyPr>
            <a:spAutoFit/>
          </a:bodyPr>
          <a:lstStyle/>
          <a:p>
            <a:pPr>
              <a:defRPr/>
            </a:pPr>
            <a:r>
              <a:rPr lang="en-US"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Court has put protections in place to safeguard this right. Police must read suspects their rights.</a:t>
            </a:r>
          </a:p>
        </p:txBody>
      </p:sp>
    </p:spTree>
    <p:extLst>
      <p:ext uri="{BB962C8B-B14F-4D97-AF65-F5344CB8AC3E}">
        <p14:creationId xmlns:p14="http://schemas.microsoft.com/office/powerpoint/2010/main" val="2883503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Strategy &amp; Quiz</a:t>
            </a:r>
            <a:endParaRPr lang="en-US" dirty="0"/>
          </a:p>
        </p:txBody>
      </p:sp>
      <p:sp>
        <p:nvSpPr>
          <p:cNvPr id="3" name="Content Placeholder 2"/>
          <p:cNvSpPr>
            <a:spLocks noGrp="1"/>
          </p:cNvSpPr>
          <p:nvPr>
            <p:ph idx="1"/>
          </p:nvPr>
        </p:nvSpPr>
        <p:spPr/>
        <p:txBody>
          <a:bodyPr/>
          <a:lstStyle/>
          <a:p>
            <a:r>
              <a:rPr lang="en-US" dirty="0" smtClean="0"/>
              <a:t>Create &amp; review vocabulary terms.</a:t>
            </a:r>
          </a:p>
          <a:p>
            <a:endParaRPr lang="en-US" dirty="0"/>
          </a:p>
          <a:p>
            <a:r>
              <a:rPr lang="en-US" dirty="0" smtClean="0"/>
              <a:t>Go to: dps.powerschool.com/public</a:t>
            </a:r>
          </a:p>
          <a:p>
            <a:pPr lvl="1"/>
            <a:r>
              <a:rPr lang="en-US" dirty="0" smtClean="0"/>
              <a:t>Log into </a:t>
            </a:r>
            <a:r>
              <a:rPr lang="en-US" dirty="0" err="1" smtClean="0"/>
              <a:t>powerschool</a:t>
            </a:r>
            <a:r>
              <a:rPr lang="en-US" dirty="0" smtClean="0"/>
              <a:t>. </a:t>
            </a:r>
          </a:p>
          <a:p>
            <a:pPr lvl="1"/>
            <a:r>
              <a:rPr lang="en-US" dirty="0" smtClean="0"/>
              <a:t>Select “</a:t>
            </a:r>
            <a:r>
              <a:rPr lang="en-US" dirty="0" err="1" smtClean="0"/>
              <a:t>schoolnet</a:t>
            </a:r>
            <a:r>
              <a:rPr lang="en-US" dirty="0" smtClean="0"/>
              <a:t>”</a:t>
            </a:r>
          </a:p>
          <a:p>
            <a:pPr lvl="1"/>
            <a:r>
              <a:rPr lang="en-US" dirty="0" smtClean="0"/>
              <a:t>Enter quiz code: </a:t>
            </a:r>
            <a:r>
              <a:rPr lang="en-US" b="1" dirty="0" smtClean="0">
                <a:solidFill>
                  <a:srgbClr val="FF0000"/>
                </a:solidFill>
              </a:rPr>
              <a:t>CE2Q10</a:t>
            </a:r>
            <a:endParaRPr lang="en-US" b="1" dirty="0">
              <a:solidFill>
                <a:srgbClr val="FF0000"/>
              </a:solidFill>
            </a:endParaRPr>
          </a:p>
        </p:txBody>
      </p:sp>
    </p:spTree>
    <p:extLst>
      <p:ext uri="{BB962C8B-B14F-4D97-AF65-F5344CB8AC3E}">
        <p14:creationId xmlns:p14="http://schemas.microsoft.com/office/powerpoint/2010/main" val="41811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Due Process: </a:t>
            </a:r>
            <a:r>
              <a:rPr lang="en-US" altLang="en-US" smtClean="0">
                <a:solidFill>
                  <a:srgbClr val="FF0000"/>
                </a:solidFill>
              </a:rPr>
              <a:t>Miranda Rights</a:t>
            </a:r>
          </a:p>
        </p:txBody>
      </p:sp>
      <p:sp>
        <p:nvSpPr>
          <p:cNvPr id="34819" name="Content Placeholder 2"/>
          <p:cNvSpPr>
            <a:spLocks noGrp="1"/>
          </p:cNvSpPr>
          <p:nvPr>
            <p:ph idx="1"/>
          </p:nvPr>
        </p:nvSpPr>
        <p:spPr/>
        <p:txBody>
          <a:bodyPr/>
          <a:lstStyle/>
          <a:p>
            <a:r>
              <a:rPr lang="en-US" altLang="en-US" dirty="0" smtClean="0">
                <a:solidFill>
                  <a:srgbClr val="FF0000"/>
                </a:solidFill>
              </a:rPr>
              <a:t>Miranda v. Arizona</a:t>
            </a:r>
          </a:p>
          <a:p>
            <a:pPr lvl="1"/>
            <a:r>
              <a:rPr lang="en-US" altLang="en-US" dirty="0" smtClean="0"/>
              <a:t>Supreme Court case</a:t>
            </a:r>
          </a:p>
          <a:p>
            <a:pPr lvl="1"/>
            <a:r>
              <a:rPr lang="en-US" altLang="en-US" dirty="0" smtClean="0">
                <a:solidFill>
                  <a:srgbClr val="FF0000"/>
                </a:solidFill>
              </a:rPr>
              <a:t>Police have to inform people they arrest of their rights to:</a:t>
            </a:r>
          </a:p>
          <a:p>
            <a:pPr lvl="2"/>
            <a:r>
              <a:rPr lang="en-US" altLang="en-US" dirty="0" smtClean="0">
                <a:solidFill>
                  <a:srgbClr val="FF0000"/>
                </a:solidFill>
              </a:rPr>
              <a:t>Remain </a:t>
            </a:r>
            <a:r>
              <a:rPr lang="en-US" altLang="en-US" dirty="0" smtClean="0">
                <a:solidFill>
                  <a:srgbClr val="FF0000"/>
                </a:solidFill>
              </a:rPr>
              <a:t>silent</a:t>
            </a:r>
          </a:p>
          <a:p>
            <a:pPr lvl="3"/>
            <a:r>
              <a:rPr lang="en-US" altLang="en-US" dirty="0" smtClean="0">
                <a:solidFill>
                  <a:srgbClr val="FF0000"/>
                </a:solidFill>
              </a:rPr>
              <a:t>Because 5</a:t>
            </a:r>
            <a:r>
              <a:rPr lang="en-US" altLang="en-US" baseline="30000" dirty="0" smtClean="0">
                <a:solidFill>
                  <a:srgbClr val="FF0000"/>
                </a:solidFill>
              </a:rPr>
              <a:t>th</a:t>
            </a:r>
            <a:r>
              <a:rPr lang="en-US" altLang="en-US" dirty="0" smtClean="0">
                <a:solidFill>
                  <a:srgbClr val="FF0000"/>
                </a:solidFill>
              </a:rPr>
              <a:t> amendment protects against “self-incrimination”</a:t>
            </a:r>
            <a:endParaRPr lang="en-US" altLang="en-US" dirty="0" smtClean="0">
              <a:solidFill>
                <a:srgbClr val="FF0000"/>
              </a:solidFill>
            </a:endParaRPr>
          </a:p>
          <a:p>
            <a:pPr lvl="2"/>
            <a:r>
              <a:rPr lang="en-US" altLang="en-US" dirty="0" smtClean="0">
                <a:solidFill>
                  <a:srgbClr val="FF0000"/>
                </a:solidFill>
              </a:rPr>
              <a:t>Have an attorney </a:t>
            </a:r>
            <a:r>
              <a:rPr lang="en-US" altLang="en-US" dirty="0" smtClean="0">
                <a:solidFill>
                  <a:srgbClr val="FF0000"/>
                </a:solidFill>
              </a:rPr>
              <a:t>even if you can’t afford one</a:t>
            </a:r>
          </a:p>
          <a:p>
            <a:pPr lvl="3"/>
            <a:r>
              <a:rPr lang="en-US" altLang="en-US" dirty="0" smtClean="0">
                <a:solidFill>
                  <a:srgbClr val="FF0000"/>
                </a:solidFill>
              </a:rPr>
              <a:t>6</a:t>
            </a:r>
            <a:r>
              <a:rPr lang="en-US" altLang="en-US" baseline="30000" dirty="0" smtClean="0">
                <a:solidFill>
                  <a:srgbClr val="FF0000"/>
                </a:solidFill>
              </a:rPr>
              <a:t>th</a:t>
            </a:r>
            <a:r>
              <a:rPr lang="en-US" altLang="en-US" dirty="0" smtClean="0">
                <a:solidFill>
                  <a:srgbClr val="FF0000"/>
                </a:solidFill>
              </a:rPr>
              <a:t> amendment</a:t>
            </a:r>
            <a:endParaRPr lang="en-US" altLang="en-US" dirty="0" smtClean="0">
              <a:solidFill>
                <a:srgbClr val="FF0000"/>
              </a:solidFill>
            </a:endParaRPr>
          </a:p>
        </p:txBody>
      </p:sp>
    </p:spTree>
    <p:extLst>
      <p:ext uri="{BB962C8B-B14F-4D97-AF65-F5344CB8AC3E}">
        <p14:creationId xmlns:p14="http://schemas.microsoft.com/office/powerpoint/2010/main" val="2596537771"/>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solidFill>
                  <a:srgbClr val="FF0000"/>
                </a:solidFill>
              </a:rPr>
              <a:t>Habeas Corpus</a:t>
            </a:r>
            <a:endParaRPr lang="en-US" altLang="en-US" dirty="0" smtClean="0">
              <a:solidFill>
                <a:srgbClr val="FF0000"/>
              </a:solidFill>
            </a:endParaRPr>
          </a:p>
        </p:txBody>
      </p:sp>
      <p:sp>
        <p:nvSpPr>
          <p:cNvPr id="22531" name="Rectangle 3"/>
          <p:cNvSpPr>
            <a:spLocks noGrp="1" noChangeArrowheads="1"/>
          </p:cNvSpPr>
          <p:nvPr>
            <p:ph type="body" idx="1"/>
          </p:nvPr>
        </p:nvSpPr>
        <p:spPr/>
        <p:txBody>
          <a:bodyPr/>
          <a:lstStyle/>
          <a:p>
            <a:pPr>
              <a:defRPr/>
            </a:pPr>
            <a:r>
              <a:rPr lang="en-US" dirty="0" smtClean="0">
                <a:solidFill>
                  <a:srgbClr val="FF0000"/>
                </a:solidFill>
              </a:rPr>
              <a:t>Can’t </a:t>
            </a:r>
            <a:r>
              <a:rPr lang="en-US" dirty="0" smtClean="0">
                <a:solidFill>
                  <a:srgbClr val="FF0000"/>
                </a:solidFill>
              </a:rPr>
              <a:t>be arrested without a reason</a:t>
            </a:r>
          </a:p>
          <a:p>
            <a:pPr lvl="1">
              <a:defRPr/>
            </a:pPr>
            <a:r>
              <a:rPr lang="en-US" dirty="0" smtClean="0"/>
              <a:t>Protected by </a:t>
            </a:r>
            <a:r>
              <a:rPr lang="en-US" dirty="0"/>
              <a:t>6</a:t>
            </a:r>
            <a:r>
              <a:rPr lang="en-US" baseline="30000" dirty="0" smtClean="0"/>
              <a:t>th</a:t>
            </a:r>
            <a:r>
              <a:rPr lang="en-US" dirty="0" smtClean="0"/>
              <a:t> amendment</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678" y="2590800"/>
            <a:ext cx="4255363" cy="425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223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idx="4294967295"/>
          </p:nvPr>
        </p:nvSpPr>
        <p:spPr/>
        <p:txBody>
          <a:bodyPr/>
          <a:lstStyle/>
          <a:p>
            <a:pPr eaLnBrk="1" hangingPunct="1">
              <a:defRPr/>
            </a:pPr>
            <a:r>
              <a:rPr lang="en-US" dirty="0" smtClean="0">
                <a:solidFill>
                  <a:srgbClr val="FF0000"/>
                </a:solidFill>
              </a:rPr>
              <a:t>4</a:t>
            </a:r>
            <a:r>
              <a:rPr lang="en-US" baseline="30000" dirty="0" smtClean="0">
                <a:solidFill>
                  <a:srgbClr val="FF0000"/>
                </a:solidFill>
              </a:rPr>
              <a:t>th</a:t>
            </a:r>
            <a:r>
              <a:rPr lang="en-US" dirty="0" smtClean="0">
                <a:solidFill>
                  <a:srgbClr val="FF0000"/>
                </a:solidFill>
              </a:rPr>
              <a:t> Amendment</a:t>
            </a:r>
          </a:p>
        </p:txBody>
      </p:sp>
      <p:sp>
        <p:nvSpPr>
          <p:cNvPr id="96259" name="Rectangle 3"/>
          <p:cNvSpPr>
            <a:spLocks noGrp="1" noChangeArrowheads="1"/>
          </p:cNvSpPr>
          <p:nvPr>
            <p:ph type="body" idx="4294967295"/>
          </p:nvPr>
        </p:nvSpPr>
        <p:spPr/>
        <p:txBody>
          <a:bodyPr/>
          <a:lstStyle/>
          <a:p>
            <a:pPr eaLnBrk="1" hangingPunct="1">
              <a:defRPr/>
            </a:pPr>
            <a:r>
              <a:rPr lang="en-US" dirty="0" smtClean="0">
                <a:solidFill>
                  <a:srgbClr val="FF0000"/>
                </a:solidFill>
              </a:rPr>
              <a:t>Protection from unreasonable searches and seizures</a:t>
            </a:r>
          </a:p>
          <a:p>
            <a:pPr lvl="1" eaLnBrk="1" hangingPunct="1">
              <a:defRPr/>
            </a:pPr>
            <a:r>
              <a:rPr lang="en-US" dirty="0" smtClean="0"/>
              <a:t>Can</a:t>
            </a:r>
            <a:r>
              <a:rPr lang="ja-JP" altLang="en-US" dirty="0" smtClean="0">
                <a:ea typeface="ＭＳ Ｐゴシック" charset="-128"/>
              </a:rPr>
              <a:t>’</a:t>
            </a:r>
            <a:r>
              <a:rPr lang="en-US" altLang="ja-JP" dirty="0" smtClean="0">
                <a:ea typeface="ＭＳ Ｐゴシック" charset="-128"/>
              </a:rPr>
              <a:t>t search you or take anything from you without a warrant or probable cause</a:t>
            </a:r>
          </a:p>
          <a:p>
            <a:pPr lvl="1" eaLnBrk="1" hangingPunct="1">
              <a:buFontTx/>
              <a:buNone/>
              <a:defRPr/>
            </a:pPr>
            <a:endParaRPr lang="en-US" dirty="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41148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643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u="sng" dirty="0" smtClean="0"/>
              <a:t>But the CAN search without a warrant if…</a:t>
            </a:r>
            <a:endParaRPr lang="en-US" u="sng" dirty="0"/>
          </a:p>
        </p:txBody>
      </p:sp>
      <p:sp>
        <p:nvSpPr>
          <p:cNvPr id="3" name="Content Placeholder 2"/>
          <p:cNvSpPr>
            <a:spLocks noGrp="1"/>
          </p:cNvSpPr>
          <p:nvPr>
            <p:ph idx="1"/>
          </p:nvPr>
        </p:nvSpPr>
        <p:spPr>
          <a:xfrm>
            <a:off x="381000" y="1524000"/>
            <a:ext cx="8458200" cy="4525963"/>
          </a:xfrm>
        </p:spPr>
        <p:txBody>
          <a:bodyPr>
            <a:normAutofit fontScale="92500" lnSpcReduction="20000"/>
          </a:bodyPr>
          <a:lstStyle/>
          <a:p>
            <a:pPr marL="514350" indent="-514350">
              <a:buFont typeface="+mj-lt"/>
              <a:buAutoNum type="arabicPeriod"/>
            </a:pPr>
            <a:r>
              <a:rPr lang="en-US" dirty="0" smtClean="0">
                <a:solidFill>
                  <a:srgbClr val="FF0000"/>
                </a:solidFill>
              </a:rPr>
              <a:t>You agree to the search</a:t>
            </a:r>
          </a:p>
          <a:p>
            <a:pPr marL="514350" indent="-514350">
              <a:buFont typeface="+mj-lt"/>
              <a:buAutoNum type="arabicPeriod"/>
            </a:pPr>
            <a:r>
              <a:rPr lang="en-US" dirty="0" smtClean="0"/>
              <a:t>You are already being arrested legally and they find something as they arrest you</a:t>
            </a:r>
          </a:p>
          <a:p>
            <a:pPr marL="514350" indent="-514350">
              <a:buFont typeface="+mj-lt"/>
              <a:buAutoNum type="arabicPeriod"/>
            </a:pPr>
            <a:r>
              <a:rPr lang="en-US" dirty="0" smtClean="0">
                <a:solidFill>
                  <a:srgbClr val="FF0000"/>
                </a:solidFill>
              </a:rPr>
              <a:t>Probable cause – things that give officers a good reason to believe the person is involved in a crime</a:t>
            </a:r>
          </a:p>
          <a:p>
            <a:pPr marL="914400" lvl="1" indent="-514350"/>
            <a:r>
              <a:rPr lang="en-US" dirty="0" smtClean="0">
                <a:solidFill>
                  <a:srgbClr val="FF0000"/>
                </a:solidFill>
              </a:rPr>
              <a:t>Plain view </a:t>
            </a:r>
            <a:r>
              <a:rPr lang="en-US" dirty="0" smtClean="0"/>
              <a:t>– if officers see something while going about their business they can follow up on it</a:t>
            </a:r>
          </a:p>
          <a:p>
            <a:pPr marL="914400" lvl="1" indent="-514350"/>
            <a:r>
              <a:rPr lang="en-US" dirty="0" smtClean="0"/>
              <a:t>Stop and frisk – officer must have “reasonable suspicion” of a criminal act</a:t>
            </a:r>
          </a:p>
          <a:p>
            <a:pPr marL="914400" lvl="1" indent="-514350"/>
            <a:r>
              <a:rPr lang="en-US" dirty="0" smtClean="0">
                <a:solidFill>
                  <a:srgbClr val="FF0000"/>
                </a:solidFill>
              </a:rPr>
              <a:t>Hot pursuit / emergencies</a:t>
            </a:r>
            <a:r>
              <a:rPr lang="en-US" dirty="0" smtClean="0"/>
              <a:t> – if officer is chasing a person or sees a person running from scene of a crime</a:t>
            </a:r>
          </a:p>
          <a:p>
            <a:pPr marL="514350" indent="-514350">
              <a:buFont typeface="+mj-lt"/>
              <a:buAutoNum type="arabicPeriod"/>
            </a:pPr>
            <a:endParaRPr lang="en-US" dirty="0" smtClean="0"/>
          </a:p>
          <a:p>
            <a:pPr lvl="1"/>
            <a:endParaRPr lang="en-US" dirty="0"/>
          </a:p>
        </p:txBody>
      </p:sp>
    </p:spTree>
    <p:extLst>
      <p:ext uri="{BB962C8B-B14F-4D97-AF65-F5344CB8AC3E}">
        <p14:creationId xmlns:p14="http://schemas.microsoft.com/office/powerpoint/2010/main" val="29593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they search you </a:t>
            </a:r>
            <a:r>
              <a:rPr lang="en-US" u="sng" dirty="0" smtClean="0"/>
              <a:t>at school</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solidFill>
                  <a:srgbClr val="FF0000"/>
                </a:solidFill>
              </a:rPr>
              <a:t>New Jersey v. TLO</a:t>
            </a:r>
          </a:p>
          <a:p>
            <a:pPr lvl="1"/>
            <a:r>
              <a:rPr lang="en-US" dirty="0" smtClean="0"/>
              <a:t>You have fewer 4</a:t>
            </a:r>
            <a:r>
              <a:rPr lang="en-US" baseline="30000" dirty="0" smtClean="0"/>
              <a:t>th</a:t>
            </a:r>
            <a:r>
              <a:rPr lang="en-US" dirty="0" smtClean="0"/>
              <a:t> amendment protections at school then elsewhere because:</a:t>
            </a:r>
          </a:p>
          <a:p>
            <a:pPr lvl="2"/>
            <a:r>
              <a:rPr lang="en-US" dirty="0" smtClean="0"/>
              <a:t>Schools are public property</a:t>
            </a:r>
          </a:p>
          <a:p>
            <a:pPr lvl="2"/>
            <a:r>
              <a:rPr lang="en-US" dirty="0" smtClean="0"/>
              <a:t>Student safety is the primary concern</a:t>
            </a:r>
          </a:p>
          <a:p>
            <a:pPr lvl="1"/>
            <a:r>
              <a:rPr lang="en-US" dirty="0" smtClean="0">
                <a:solidFill>
                  <a:srgbClr val="FF0000"/>
                </a:solidFill>
              </a:rPr>
              <a:t>Principals may search if they have REASONABLE SUSPICION, </a:t>
            </a:r>
            <a:r>
              <a:rPr lang="en-US" b="1" u="sng" dirty="0" smtClean="0">
                <a:solidFill>
                  <a:srgbClr val="FF0000"/>
                </a:solidFill>
              </a:rPr>
              <a:t>but…</a:t>
            </a:r>
          </a:p>
          <a:p>
            <a:pPr lvl="2"/>
            <a:r>
              <a:rPr lang="en-US" dirty="0" smtClean="0"/>
              <a:t>Search has to be limited to the specific thing they are looking for</a:t>
            </a:r>
          </a:p>
          <a:p>
            <a:pPr lvl="2"/>
            <a:r>
              <a:rPr lang="en-US" dirty="0" smtClean="0"/>
              <a:t>Cannot search without a reason unless ALL students are being screened</a:t>
            </a:r>
            <a:endParaRPr lang="en-US" dirty="0"/>
          </a:p>
        </p:txBody>
      </p:sp>
    </p:spTree>
    <p:extLst>
      <p:ext uri="{BB962C8B-B14F-4D97-AF65-F5344CB8AC3E}">
        <p14:creationId xmlns:p14="http://schemas.microsoft.com/office/powerpoint/2010/main" val="33443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12891</TotalTime>
  <Words>2015</Words>
  <Application>Microsoft Office PowerPoint</Application>
  <PresentationFormat>On-screen Show (4:3)</PresentationFormat>
  <Paragraphs>220</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 your Interactive Notebook:  Unit 2 - Lesson 10 Privacy &amp; Individual Rights: Amendments 4,5,6, &amp; 14</vt:lpstr>
      <vt:lpstr>In your Interactive Notebook:  Unit 2 - Lesson 10 Privacy &amp; Individual Rights: Amendments 4,5,6, &amp; 14</vt:lpstr>
      <vt:lpstr>Constitution requires Due Process</vt:lpstr>
      <vt:lpstr>Warrants &amp; Probable Cause</vt:lpstr>
      <vt:lpstr>Due Process: Miranda Rights</vt:lpstr>
      <vt:lpstr>Habeas Corpus</vt:lpstr>
      <vt:lpstr>4th Amendment</vt:lpstr>
      <vt:lpstr>But the CAN search without a warrant if…</vt:lpstr>
      <vt:lpstr>When can they search you at school?</vt:lpstr>
      <vt:lpstr>Due Process: Exclusionary Rule</vt:lpstr>
      <vt:lpstr>5th Amendment</vt:lpstr>
      <vt:lpstr>Also the 5th Amendment</vt:lpstr>
      <vt:lpstr>6th Amendment</vt:lpstr>
      <vt:lpstr>Due Process Scenarios</vt:lpstr>
      <vt:lpstr>14th Amendment (1868)</vt:lpstr>
      <vt:lpstr>14th Amendment Cases</vt:lpstr>
      <vt:lpstr>Quick Write</vt:lpstr>
      <vt:lpstr>Be a Constitutional Lawyer!</vt:lpstr>
      <vt:lpstr>Review Strategy &amp; Quiz</vt:lpstr>
      <vt:lpstr>PowerPoint Presentation</vt:lpstr>
      <vt:lpstr>COMPELLED TO BE A WITNESS AGAINST HIMSELF</vt:lpstr>
      <vt:lpstr>PowerPoint Presentation</vt:lpstr>
      <vt:lpstr>1)  A prisoner is being threatened by other prisoners because of a rumor that he killed a child. He is befriended by a prisoner who is a paid informant for the FBI. The informant offers to protect the prisoner if the prisoner tells him whether the rumor is true. The prisoner admits to the murder. </vt:lpstr>
      <vt:lpstr>Did the “friend’s” offer of protection compel the suspect to be a witness against himself under the 5th Amendment?</vt:lpstr>
      <vt:lpstr>YES!</vt:lpstr>
      <vt:lpstr>2)  Three police officers drive a robbery suspect to the police station. The officers have not yet found the gun used in the robbery. On the way to the station, one officer mentions to another officer that there is a school for handicapped children nearby. He says it would be terrible if one of the school children finds                   the gun and hurts themselves.          Hearing this, the suspect tells               the officers where the gun is. </vt:lpstr>
      <vt:lpstr>Did mentioning the danger to handicapped children compel the suspect to be a witness against himself under the 5th Amendment?</vt:lpstr>
      <vt:lpstr>NO!</vt:lpstr>
      <vt:lpstr>4)  Investigators trying to solve a murder want to know whether a certain shirt belongs to the suspect. They make the suspect try the shirt on despite his objection, and the shirt fits him. This evidence is used in a trial to             help convict him. </vt:lpstr>
      <vt:lpstr>Did making him try on the shirt compel the suspect to be a witness against himself under the 5th Amendment?</vt:lpstr>
      <vt:lpstr>NO!</vt:lpstr>
      <vt:lpstr>6)  A man is arrested at a hospital after a car accident. The officer believes the man has been drinking and driving. He orders a doctor to take a blood sample even though the man protests. The sample shows alcohol in the man’s blood. </vt:lpstr>
      <vt:lpstr>Did forcing the suspect  to give a blood sample compel him to be a witness against himself under the 5th Amendment?</vt:lpstr>
      <vt:lpstr>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Strategy &amp;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5.5 select the correct answer</dc:title>
  <dc:creator>Nicholas GraberGrace</dc:creator>
  <cp:lastModifiedBy>Nicholas GraberGrace</cp:lastModifiedBy>
  <cp:revision>111</cp:revision>
  <dcterms:created xsi:type="dcterms:W3CDTF">2006-08-16T00:00:00Z</dcterms:created>
  <dcterms:modified xsi:type="dcterms:W3CDTF">2015-03-16T23:41:02Z</dcterms:modified>
</cp:coreProperties>
</file>